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09" r:id="rId2"/>
    <p:sldId id="310" r:id="rId3"/>
    <p:sldId id="311" r:id="rId4"/>
    <p:sldId id="312" r:id="rId5"/>
    <p:sldId id="313" r:id="rId6"/>
    <p:sldId id="314" r:id="rId7"/>
    <p:sldId id="315" r:id="rId8"/>
    <p:sldId id="316" r:id="rId9"/>
    <p:sldId id="317" r:id="rId10"/>
    <p:sldId id="318" r:id="rId11"/>
    <p:sldId id="319" r:id="rId12"/>
    <p:sldId id="320" r:id="rId13"/>
    <p:sldId id="321" r:id="rId14"/>
    <p:sldId id="322" r:id="rId15"/>
    <p:sldId id="323" r:id="rId16"/>
    <p:sldId id="324" r:id="rId17"/>
    <p:sldId id="325" r:id="rId18"/>
    <p:sldId id="256" r:id="rId19"/>
    <p:sldId id="257" r:id="rId20"/>
    <p:sldId id="306" r:id="rId21"/>
    <p:sldId id="307" r:id="rId22"/>
    <p:sldId id="258" r:id="rId23"/>
    <p:sldId id="259" r:id="rId24"/>
    <p:sldId id="260" r:id="rId25"/>
    <p:sldId id="261" r:id="rId26"/>
    <p:sldId id="266" r:id="rId27"/>
    <p:sldId id="267" r:id="rId28"/>
    <p:sldId id="268" r:id="rId29"/>
    <p:sldId id="269" r:id="rId30"/>
    <p:sldId id="272" r:id="rId31"/>
    <p:sldId id="273" r:id="rId32"/>
    <p:sldId id="276" r:id="rId33"/>
    <p:sldId id="277" r:id="rId34"/>
    <p:sldId id="278" r:id="rId35"/>
    <p:sldId id="279" r:id="rId36"/>
    <p:sldId id="280" r:id="rId37"/>
    <p:sldId id="281" r:id="rId38"/>
    <p:sldId id="282" r:id="rId39"/>
    <p:sldId id="283" r:id="rId40"/>
    <p:sldId id="284" r:id="rId41"/>
    <p:sldId id="285" r:id="rId42"/>
    <p:sldId id="288" r:id="rId43"/>
    <p:sldId id="289" r:id="rId44"/>
    <p:sldId id="292" r:id="rId45"/>
    <p:sldId id="293" r:id="rId46"/>
    <p:sldId id="296" r:id="rId47"/>
    <p:sldId id="297" r:id="rId48"/>
    <p:sldId id="298" r:id="rId49"/>
    <p:sldId id="299" r:id="rId50"/>
    <p:sldId id="300" r:id="rId51"/>
    <p:sldId id="301" r:id="rId52"/>
    <p:sldId id="302" r:id="rId53"/>
    <p:sldId id="303" r:id="rId54"/>
    <p:sldId id="304" r:id="rId55"/>
    <p:sldId id="305" r:id="rId56"/>
    <p:sldId id="308" r:id="rId5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1" d="100"/>
          <a:sy n="111" d="100"/>
        </p:scale>
        <p:origin x="456"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1E0CDB-9A55-44B2-9E2A-943AE9938340}" type="datetimeFigureOut">
              <a:rPr lang="zh-TW" altLang="en-US" smtClean="0"/>
              <a:t>2021/4/23</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CEB04-2350-4404-B9E8-6B7E1A7973AD}" type="slidenum">
              <a:rPr lang="zh-TW" altLang="en-US" smtClean="0"/>
              <a:t>‹#›</a:t>
            </a:fld>
            <a:endParaRPr lang="zh-TW" altLang="en-US"/>
          </a:p>
        </p:txBody>
      </p:sp>
    </p:spTree>
    <p:extLst>
      <p:ext uri="{BB962C8B-B14F-4D97-AF65-F5344CB8AC3E}">
        <p14:creationId xmlns:p14="http://schemas.microsoft.com/office/powerpoint/2010/main" val="129326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CF73053D-E69B-4BBB-A9E2-006EF3A04673}" type="slidenum">
              <a:rPr lang="en-US" smtClean="0"/>
              <a:t>1</a:t>
            </a:fld>
            <a:endParaRPr lang="en-US"/>
          </a:p>
        </p:txBody>
      </p:sp>
    </p:spTree>
    <p:extLst>
      <p:ext uri="{BB962C8B-B14F-4D97-AF65-F5344CB8AC3E}">
        <p14:creationId xmlns:p14="http://schemas.microsoft.com/office/powerpoint/2010/main" val="2759227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CF73053D-E69B-4BBB-A9E2-006EF3A04673}" type="slidenum">
              <a:rPr lang="en-US" smtClean="0"/>
              <a:t>20</a:t>
            </a:fld>
            <a:endParaRPr lang="en-US"/>
          </a:p>
        </p:txBody>
      </p:sp>
    </p:spTree>
    <p:extLst>
      <p:ext uri="{BB962C8B-B14F-4D97-AF65-F5344CB8AC3E}">
        <p14:creationId xmlns:p14="http://schemas.microsoft.com/office/powerpoint/2010/main" val="4207183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CF73053D-E69B-4BBB-A9E2-006EF3A04673}" type="slidenum">
              <a:rPr lang="en-US" smtClean="0"/>
              <a:t>21</a:t>
            </a:fld>
            <a:endParaRPr lang="en-US"/>
          </a:p>
        </p:txBody>
      </p:sp>
    </p:spTree>
    <p:extLst>
      <p:ext uri="{BB962C8B-B14F-4D97-AF65-F5344CB8AC3E}">
        <p14:creationId xmlns:p14="http://schemas.microsoft.com/office/powerpoint/2010/main" val="1594535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23</a:t>
            </a:fld>
            <a:endParaRPr lang="en-US"/>
          </a:p>
        </p:txBody>
      </p:sp>
    </p:spTree>
    <p:extLst>
      <p:ext uri="{BB962C8B-B14F-4D97-AF65-F5344CB8AC3E}">
        <p14:creationId xmlns:p14="http://schemas.microsoft.com/office/powerpoint/2010/main" val="2965860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25</a:t>
            </a:fld>
            <a:endParaRPr lang="en-US"/>
          </a:p>
        </p:txBody>
      </p:sp>
    </p:spTree>
    <p:extLst>
      <p:ext uri="{BB962C8B-B14F-4D97-AF65-F5344CB8AC3E}">
        <p14:creationId xmlns:p14="http://schemas.microsoft.com/office/powerpoint/2010/main" val="1988843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73053D-E69B-4BBB-A9E2-006EF3A04673}" type="slidenum">
              <a:rPr lang="en-US" smtClean="0"/>
              <a:t>26</a:t>
            </a:fld>
            <a:endParaRPr lang="en-US"/>
          </a:p>
        </p:txBody>
      </p:sp>
    </p:spTree>
    <p:extLst>
      <p:ext uri="{BB962C8B-B14F-4D97-AF65-F5344CB8AC3E}">
        <p14:creationId xmlns:p14="http://schemas.microsoft.com/office/powerpoint/2010/main" val="431094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73053D-E69B-4BBB-A9E2-006EF3A04673}" type="slidenum">
              <a:rPr lang="en-US" smtClean="0"/>
              <a:t>27</a:t>
            </a:fld>
            <a:endParaRPr lang="en-US"/>
          </a:p>
        </p:txBody>
      </p:sp>
    </p:spTree>
    <p:extLst>
      <p:ext uri="{BB962C8B-B14F-4D97-AF65-F5344CB8AC3E}">
        <p14:creationId xmlns:p14="http://schemas.microsoft.com/office/powerpoint/2010/main" val="227016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29</a:t>
            </a:fld>
            <a:endParaRPr lang="en-US"/>
          </a:p>
        </p:txBody>
      </p:sp>
    </p:spTree>
    <p:extLst>
      <p:ext uri="{BB962C8B-B14F-4D97-AF65-F5344CB8AC3E}">
        <p14:creationId xmlns:p14="http://schemas.microsoft.com/office/powerpoint/2010/main" val="2744190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31</a:t>
            </a:fld>
            <a:endParaRPr lang="en-US"/>
          </a:p>
        </p:txBody>
      </p:sp>
    </p:spTree>
    <p:extLst>
      <p:ext uri="{BB962C8B-B14F-4D97-AF65-F5344CB8AC3E}">
        <p14:creationId xmlns:p14="http://schemas.microsoft.com/office/powerpoint/2010/main" val="3247944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33</a:t>
            </a:fld>
            <a:endParaRPr lang="en-US"/>
          </a:p>
        </p:txBody>
      </p:sp>
    </p:spTree>
    <p:extLst>
      <p:ext uri="{BB962C8B-B14F-4D97-AF65-F5344CB8AC3E}">
        <p14:creationId xmlns:p14="http://schemas.microsoft.com/office/powerpoint/2010/main" val="2528553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35</a:t>
            </a:fld>
            <a:endParaRPr lang="en-US"/>
          </a:p>
        </p:txBody>
      </p:sp>
    </p:spTree>
    <p:extLst>
      <p:ext uri="{BB962C8B-B14F-4D97-AF65-F5344CB8AC3E}">
        <p14:creationId xmlns:p14="http://schemas.microsoft.com/office/powerpoint/2010/main" val="1333545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2</a:t>
            </a:fld>
            <a:endParaRPr lang="en-US"/>
          </a:p>
        </p:txBody>
      </p:sp>
    </p:spTree>
    <p:extLst>
      <p:ext uri="{BB962C8B-B14F-4D97-AF65-F5344CB8AC3E}">
        <p14:creationId xmlns:p14="http://schemas.microsoft.com/office/powerpoint/2010/main" val="2719628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37</a:t>
            </a:fld>
            <a:endParaRPr lang="en-US"/>
          </a:p>
        </p:txBody>
      </p:sp>
    </p:spTree>
    <p:extLst>
      <p:ext uri="{BB962C8B-B14F-4D97-AF65-F5344CB8AC3E}">
        <p14:creationId xmlns:p14="http://schemas.microsoft.com/office/powerpoint/2010/main" val="939932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39</a:t>
            </a:fld>
            <a:endParaRPr lang="en-US"/>
          </a:p>
        </p:txBody>
      </p:sp>
    </p:spTree>
    <p:extLst>
      <p:ext uri="{BB962C8B-B14F-4D97-AF65-F5344CB8AC3E}">
        <p14:creationId xmlns:p14="http://schemas.microsoft.com/office/powerpoint/2010/main" val="18899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41</a:t>
            </a:fld>
            <a:endParaRPr lang="en-US"/>
          </a:p>
        </p:txBody>
      </p:sp>
    </p:spTree>
    <p:extLst>
      <p:ext uri="{BB962C8B-B14F-4D97-AF65-F5344CB8AC3E}">
        <p14:creationId xmlns:p14="http://schemas.microsoft.com/office/powerpoint/2010/main" val="1663047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43</a:t>
            </a:fld>
            <a:endParaRPr lang="en-US"/>
          </a:p>
        </p:txBody>
      </p:sp>
    </p:spTree>
    <p:extLst>
      <p:ext uri="{BB962C8B-B14F-4D97-AF65-F5344CB8AC3E}">
        <p14:creationId xmlns:p14="http://schemas.microsoft.com/office/powerpoint/2010/main" val="1806861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45</a:t>
            </a:fld>
            <a:endParaRPr lang="en-US"/>
          </a:p>
        </p:txBody>
      </p:sp>
    </p:spTree>
    <p:extLst>
      <p:ext uri="{BB962C8B-B14F-4D97-AF65-F5344CB8AC3E}">
        <p14:creationId xmlns:p14="http://schemas.microsoft.com/office/powerpoint/2010/main" val="1156506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47</a:t>
            </a:fld>
            <a:endParaRPr lang="en-US"/>
          </a:p>
        </p:txBody>
      </p:sp>
    </p:spTree>
    <p:extLst>
      <p:ext uri="{BB962C8B-B14F-4D97-AF65-F5344CB8AC3E}">
        <p14:creationId xmlns:p14="http://schemas.microsoft.com/office/powerpoint/2010/main" val="1368586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49</a:t>
            </a:fld>
            <a:endParaRPr lang="en-US"/>
          </a:p>
        </p:txBody>
      </p:sp>
    </p:spTree>
    <p:extLst>
      <p:ext uri="{BB962C8B-B14F-4D97-AF65-F5344CB8AC3E}">
        <p14:creationId xmlns:p14="http://schemas.microsoft.com/office/powerpoint/2010/main" val="1844806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51</a:t>
            </a:fld>
            <a:endParaRPr lang="en-US"/>
          </a:p>
        </p:txBody>
      </p:sp>
    </p:spTree>
    <p:extLst>
      <p:ext uri="{BB962C8B-B14F-4D97-AF65-F5344CB8AC3E}">
        <p14:creationId xmlns:p14="http://schemas.microsoft.com/office/powerpoint/2010/main" val="2438700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53</a:t>
            </a:fld>
            <a:endParaRPr lang="en-US"/>
          </a:p>
        </p:txBody>
      </p:sp>
    </p:spTree>
    <p:extLst>
      <p:ext uri="{BB962C8B-B14F-4D97-AF65-F5344CB8AC3E}">
        <p14:creationId xmlns:p14="http://schemas.microsoft.com/office/powerpoint/2010/main" val="1684374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9</a:t>
            </a:fld>
            <a:endParaRPr lang="en-US"/>
          </a:p>
        </p:txBody>
      </p:sp>
    </p:spTree>
    <p:extLst>
      <p:ext uri="{BB962C8B-B14F-4D97-AF65-F5344CB8AC3E}">
        <p14:creationId xmlns:p14="http://schemas.microsoft.com/office/powerpoint/2010/main" val="299565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73053D-E69B-4BBB-A9E2-006EF3A04673}" type="slidenum">
              <a:rPr lang="en-US" smtClean="0"/>
              <a:t>10</a:t>
            </a:fld>
            <a:endParaRPr lang="en-US"/>
          </a:p>
        </p:txBody>
      </p:sp>
    </p:spTree>
    <p:extLst>
      <p:ext uri="{BB962C8B-B14F-4D97-AF65-F5344CB8AC3E}">
        <p14:creationId xmlns:p14="http://schemas.microsoft.com/office/powerpoint/2010/main" val="437533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73053D-E69B-4BBB-A9E2-006EF3A04673}" type="slidenum">
              <a:rPr lang="en-US" smtClean="0"/>
              <a:t>11</a:t>
            </a:fld>
            <a:endParaRPr lang="en-US"/>
          </a:p>
        </p:txBody>
      </p:sp>
    </p:spTree>
    <p:extLst>
      <p:ext uri="{BB962C8B-B14F-4D97-AF65-F5344CB8AC3E}">
        <p14:creationId xmlns:p14="http://schemas.microsoft.com/office/powerpoint/2010/main" val="48451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13</a:t>
            </a:fld>
            <a:endParaRPr lang="en-US"/>
          </a:p>
        </p:txBody>
      </p:sp>
    </p:spTree>
    <p:extLst>
      <p:ext uri="{BB962C8B-B14F-4D97-AF65-F5344CB8AC3E}">
        <p14:creationId xmlns:p14="http://schemas.microsoft.com/office/powerpoint/2010/main" val="3937523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15</a:t>
            </a:fld>
            <a:endParaRPr lang="en-US"/>
          </a:p>
        </p:txBody>
      </p:sp>
    </p:spTree>
    <p:extLst>
      <p:ext uri="{BB962C8B-B14F-4D97-AF65-F5344CB8AC3E}">
        <p14:creationId xmlns:p14="http://schemas.microsoft.com/office/powerpoint/2010/main" val="2299751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17</a:t>
            </a:fld>
            <a:endParaRPr lang="en-US"/>
          </a:p>
        </p:txBody>
      </p:sp>
    </p:spTree>
    <p:extLst>
      <p:ext uri="{BB962C8B-B14F-4D97-AF65-F5344CB8AC3E}">
        <p14:creationId xmlns:p14="http://schemas.microsoft.com/office/powerpoint/2010/main" val="3785096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CF73053D-E69B-4BBB-A9E2-006EF3A04673}" type="slidenum">
              <a:rPr lang="en-US" smtClean="0"/>
              <a:t>19</a:t>
            </a:fld>
            <a:endParaRPr lang="en-US"/>
          </a:p>
        </p:txBody>
      </p:sp>
    </p:spTree>
    <p:extLst>
      <p:ext uri="{BB962C8B-B14F-4D97-AF65-F5344CB8AC3E}">
        <p14:creationId xmlns:p14="http://schemas.microsoft.com/office/powerpoint/2010/main" val="3256136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TW"/>
              <a:t>Click to edit Master title style</a:t>
            </a:r>
            <a:endParaRPr lang="zh-TW"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a:t>Click to edit Master subtitle style</a:t>
            </a:r>
            <a:endParaRPr lang="zh-TW" altLang="en-US"/>
          </a:p>
        </p:txBody>
      </p:sp>
      <p:sp>
        <p:nvSpPr>
          <p:cNvPr id="4" name="Date Placeholder 3"/>
          <p:cNvSpPr>
            <a:spLocks noGrp="1"/>
          </p:cNvSpPr>
          <p:nvPr>
            <p:ph type="dt" sz="half" idx="10"/>
          </p:nvPr>
        </p:nvSpPr>
        <p:spPr/>
        <p:txBody>
          <a:bodyPr/>
          <a:lstStyle/>
          <a:p>
            <a:fld id="{77EFFD45-C54E-4DA0-914A-86A914F0A8DB}" type="datetimeFigureOut">
              <a:rPr lang="zh-TW" altLang="en-US" smtClean="0"/>
              <a:t>2021/4/23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1CFBEA5-7EBE-451E-B005-9E8145B31362}" type="slidenum">
              <a:rPr lang="zh-TW" altLang="en-US" smtClean="0"/>
              <a:t>‹#›</a:t>
            </a:fld>
            <a:endParaRPr lang="zh-TW" altLang="en-US"/>
          </a:p>
        </p:txBody>
      </p:sp>
    </p:spTree>
    <p:extLst>
      <p:ext uri="{BB962C8B-B14F-4D97-AF65-F5344CB8AC3E}">
        <p14:creationId xmlns:p14="http://schemas.microsoft.com/office/powerpoint/2010/main" val="929714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77EFFD45-C54E-4DA0-914A-86A914F0A8DB}" type="datetimeFigureOut">
              <a:rPr lang="zh-TW" altLang="en-US" smtClean="0"/>
              <a:t>2021/4/23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1CFBEA5-7EBE-451E-B005-9E8145B31362}" type="slidenum">
              <a:rPr lang="zh-TW" altLang="en-US" smtClean="0"/>
              <a:t>‹#›</a:t>
            </a:fld>
            <a:endParaRPr lang="zh-TW" altLang="en-US"/>
          </a:p>
        </p:txBody>
      </p:sp>
    </p:spTree>
    <p:extLst>
      <p:ext uri="{BB962C8B-B14F-4D97-AF65-F5344CB8AC3E}">
        <p14:creationId xmlns:p14="http://schemas.microsoft.com/office/powerpoint/2010/main" val="4117782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TW"/>
              <a:t>Click to edit Master title style</a:t>
            </a:r>
            <a:endParaRPr lang="zh-TW"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77EFFD45-C54E-4DA0-914A-86A914F0A8DB}" type="datetimeFigureOut">
              <a:rPr lang="zh-TW" altLang="en-US" smtClean="0"/>
              <a:t>2021/4/23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1CFBEA5-7EBE-451E-B005-9E8145B31362}" type="slidenum">
              <a:rPr lang="zh-TW" altLang="en-US" smtClean="0"/>
              <a:t>‹#›</a:t>
            </a:fld>
            <a:endParaRPr lang="zh-TW" altLang="en-US"/>
          </a:p>
        </p:txBody>
      </p:sp>
    </p:spTree>
    <p:extLst>
      <p:ext uri="{BB962C8B-B14F-4D97-AF65-F5344CB8AC3E}">
        <p14:creationId xmlns:p14="http://schemas.microsoft.com/office/powerpoint/2010/main" val="3323558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77EFFD45-C54E-4DA0-914A-86A914F0A8DB}" type="datetimeFigureOut">
              <a:rPr lang="zh-TW" altLang="en-US" smtClean="0"/>
              <a:t>2021/4/23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1CFBEA5-7EBE-451E-B005-9E8145B31362}" type="slidenum">
              <a:rPr lang="zh-TW" altLang="en-US" smtClean="0"/>
              <a:t>‹#›</a:t>
            </a:fld>
            <a:endParaRPr lang="zh-TW" altLang="en-US"/>
          </a:p>
        </p:txBody>
      </p:sp>
    </p:spTree>
    <p:extLst>
      <p:ext uri="{BB962C8B-B14F-4D97-AF65-F5344CB8AC3E}">
        <p14:creationId xmlns:p14="http://schemas.microsoft.com/office/powerpoint/2010/main" val="265609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TW"/>
              <a:t>Click to edit Master title style</a:t>
            </a:r>
            <a:endParaRPr lang="zh-TW"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TW"/>
              <a:t>Edit Master text styles</a:t>
            </a:r>
          </a:p>
        </p:txBody>
      </p:sp>
      <p:sp>
        <p:nvSpPr>
          <p:cNvPr id="4" name="Date Placeholder 3"/>
          <p:cNvSpPr>
            <a:spLocks noGrp="1"/>
          </p:cNvSpPr>
          <p:nvPr>
            <p:ph type="dt" sz="half" idx="10"/>
          </p:nvPr>
        </p:nvSpPr>
        <p:spPr/>
        <p:txBody>
          <a:bodyPr/>
          <a:lstStyle/>
          <a:p>
            <a:fld id="{77EFFD45-C54E-4DA0-914A-86A914F0A8DB}" type="datetimeFigureOut">
              <a:rPr lang="zh-TW" altLang="en-US" smtClean="0"/>
              <a:t>2021/4/23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1CFBEA5-7EBE-451E-B005-9E8145B31362}" type="slidenum">
              <a:rPr lang="zh-TW" altLang="en-US" smtClean="0"/>
              <a:t>‹#›</a:t>
            </a:fld>
            <a:endParaRPr lang="zh-TW" altLang="en-US"/>
          </a:p>
        </p:txBody>
      </p:sp>
    </p:spTree>
    <p:extLst>
      <p:ext uri="{BB962C8B-B14F-4D97-AF65-F5344CB8AC3E}">
        <p14:creationId xmlns:p14="http://schemas.microsoft.com/office/powerpoint/2010/main" val="391400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Date Placeholder 4"/>
          <p:cNvSpPr>
            <a:spLocks noGrp="1"/>
          </p:cNvSpPr>
          <p:nvPr>
            <p:ph type="dt" sz="half" idx="10"/>
          </p:nvPr>
        </p:nvSpPr>
        <p:spPr/>
        <p:txBody>
          <a:bodyPr/>
          <a:lstStyle/>
          <a:p>
            <a:fld id="{77EFFD45-C54E-4DA0-914A-86A914F0A8DB}" type="datetimeFigureOut">
              <a:rPr lang="zh-TW" altLang="en-US" smtClean="0"/>
              <a:t>2021/4/23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1CFBEA5-7EBE-451E-B005-9E8145B31362}" type="slidenum">
              <a:rPr lang="zh-TW" altLang="en-US" smtClean="0"/>
              <a:t>‹#›</a:t>
            </a:fld>
            <a:endParaRPr lang="zh-TW" altLang="en-US"/>
          </a:p>
        </p:txBody>
      </p:sp>
    </p:spTree>
    <p:extLst>
      <p:ext uri="{BB962C8B-B14F-4D97-AF65-F5344CB8AC3E}">
        <p14:creationId xmlns:p14="http://schemas.microsoft.com/office/powerpoint/2010/main" val="1239827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TW"/>
              <a:t>Click to edit Master title style</a:t>
            </a:r>
            <a:endParaRPr lang="zh-TW"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7" name="Date Placeholder 6"/>
          <p:cNvSpPr>
            <a:spLocks noGrp="1"/>
          </p:cNvSpPr>
          <p:nvPr>
            <p:ph type="dt" sz="half" idx="10"/>
          </p:nvPr>
        </p:nvSpPr>
        <p:spPr/>
        <p:txBody>
          <a:bodyPr/>
          <a:lstStyle/>
          <a:p>
            <a:fld id="{77EFFD45-C54E-4DA0-914A-86A914F0A8DB}" type="datetimeFigureOut">
              <a:rPr lang="zh-TW" altLang="en-US" smtClean="0"/>
              <a:t>2021/4/23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91CFBEA5-7EBE-451E-B005-9E8145B31362}" type="slidenum">
              <a:rPr lang="zh-TW" altLang="en-US" smtClean="0"/>
              <a:t>‹#›</a:t>
            </a:fld>
            <a:endParaRPr lang="zh-TW" altLang="en-US"/>
          </a:p>
        </p:txBody>
      </p:sp>
    </p:spTree>
    <p:extLst>
      <p:ext uri="{BB962C8B-B14F-4D97-AF65-F5344CB8AC3E}">
        <p14:creationId xmlns:p14="http://schemas.microsoft.com/office/powerpoint/2010/main" val="315766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Date Placeholder 2"/>
          <p:cNvSpPr>
            <a:spLocks noGrp="1"/>
          </p:cNvSpPr>
          <p:nvPr>
            <p:ph type="dt" sz="half" idx="10"/>
          </p:nvPr>
        </p:nvSpPr>
        <p:spPr/>
        <p:txBody>
          <a:bodyPr/>
          <a:lstStyle/>
          <a:p>
            <a:fld id="{77EFFD45-C54E-4DA0-914A-86A914F0A8DB}" type="datetimeFigureOut">
              <a:rPr lang="zh-TW" altLang="en-US" smtClean="0"/>
              <a:t>2021/4/23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1CFBEA5-7EBE-451E-B005-9E8145B31362}" type="slidenum">
              <a:rPr lang="zh-TW" altLang="en-US" smtClean="0"/>
              <a:t>‹#›</a:t>
            </a:fld>
            <a:endParaRPr lang="zh-TW" altLang="en-US"/>
          </a:p>
        </p:txBody>
      </p:sp>
    </p:spTree>
    <p:extLst>
      <p:ext uri="{BB962C8B-B14F-4D97-AF65-F5344CB8AC3E}">
        <p14:creationId xmlns:p14="http://schemas.microsoft.com/office/powerpoint/2010/main" val="101063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EFFD45-C54E-4DA0-914A-86A914F0A8DB}" type="datetimeFigureOut">
              <a:rPr lang="zh-TW" altLang="en-US" smtClean="0"/>
              <a:t>2021/4/23</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91CFBEA5-7EBE-451E-B005-9E8145B31362}" type="slidenum">
              <a:rPr lang="zh-TW" altLang="en-US" smtClean="0"/>
              <a:t>‹#›</a:t>
            </a:fld>
            <a:endParaRPr lang="zh-TW" altLang="en-US"/>
          </a:p>
        </p:txBody>
      </p:sp>
    </p:spTree>
    <p:extLst>
      <p:ext uri="{BB962C8B-B14F-4D97-AF65-F5344CB8AC3E}">
        <p14:creationId xmlns:p14="http://schemas.microsoft.com/office/powerpoint/2010/main" val="408975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TW"/>
              <a:t>Click to edit Master title style</a:t>
            </a:r>
            <a:endParaRPr lang="zh-TW"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Date Placeholder 4"/>
          <p:cNvSpPr>
            <a:spLocks noGrp="1"/>
          </p:cNvSpPr>
          <p:nvPr>
            <p:ph type="dt" sz="half" idx="10"/>
          </p:nvPr>
        </p:nvSpPr>
        <p:spPr/>
        <p:txBody>
          <a:bodyPr/>
          <a:lstStyle/>
          <a:p>
            <a:fld id="{77EFFD45-C54E-4DA0-914A-86A914F0A8DB}" type="datetimeFigureOut">
              <a:rPr lang="zh-TW" altLang="en-US" smtClean="0"/>
              <a:t>2021/4/23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1CFBEA5-7EBE-451E-B005-9E8145B31362}" type="slidenum">
              <a:rPr lang="zh-TW" altLang="en-US" smtClean="0"/>
              <a:t>‹#›</a:t>
            </a:fld>
            <a:endParaRPr lang="zh-TW" altLang="en-US"/>
          </a:p>
        </p:txBody>
      </p:sp>
    </p:spTree>
    <p:extLst>
      <p:ext uri="{BB962C8B-B14F-4D97-AF65-F5344CB8AC3E}">
        <p14:creationId xmlns:p14="http://schemas.microsoft.com/office/powerpoint/2010/main" val="2684320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TW"/>
              <a:t>Click to edit Master title style</a:t>
            </a:r>
            <a:endParaRPr lang="zh-TW"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Date Placeholder 4"/>
          <p:cNvSpPr>
            <a:spLocks noGrp="1"/>
          </p:cNvSpPr>
          <p:nvPr>
            <p:ph type="dt" sz="half" idx="10"/>
          </p:nvPr>
        </p:nvSpPr>
        <p:spPr/>
        <p:txBody>
          <a:bodyPr/>
          <a:lstStyle/>
          <a:p>
            <a:fld id="{77EFFD45-C54E-4DA0-914A-86A914F0A8DB}" type="datetimeFigureOut">
              <a:rPr lang="zh-TW" altLang="en-US" smtClean="0"/>
              <a:t>2021/4/23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1CFBEA5-7EBE-451E-B005-9E8145B31362}" type="slidenum">
              <a:rPr lang="zh-TW" altLang="en-US" smtClean="0"/>
              <a:t>‹#›</a:t>
            </a:fld>
            <a:endParaRPr lang="zh-TW" altLang="en-US"/>
          </a:p>
        </p:txBody>
      </p:sp>
    </p:spTree>
    <p:extLst>
      <p:ext uri="{BB962C8B-B14F-4D97-AF65-F5344CB8AC3E}">
        <p14:creationId xmlns:p14="http://schemas.microsoft.com/office/powerpoint/2010/main" val="3030402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TW"/>
              <a:t>Click to edit Master title style</a:t>
            </a:r>
            <a:endParaRPr lang="zh-TW"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FFD45-C54E-4DA0-914A-86A914F0A8DB}" type="datetimeFigureOut">
              <a:rPr lang="zh-TW" altLang="en-US" smtClean="0"/>
              <a:t>2021/4/23</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FBEA5-7EBE-451E-B005-9E8145B31362}" type="slidenum">
              <a:rPr lang="zh-TW" altLang="en-US" smtClean="0"/>
              <a:t>‹#›</a:t>
            </a:fld>
            <a:endParaRPr lang="zh-TW" altLang="en-US"/>
          </a:p>
        </p:txBody>
      </p:sp>
    </p:spTree>
    <p:extLst>
      <p:ext uri="{BB962C8B-B14F-4D97-AF65-F5344CB8AC3E}">
        <p14:creationId xmlns:p14="http://schemas.microsoft.com/office/powerpoint/2010/main" val="2163376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5.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69.png"/><Relationship Id="rId7" Type="http://schemas.openxmlformats.org/officeDocument/2006/relationships/image" Target="../media/image83.jpe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82.jpeg"/><Relationship Id="rId4" Type="http://schemas.openxmlformats.org/officeDocument/2006/relationships/image" Target="../media/image81.png"/><Relationship Id="rId9" Type="http://schemas.openxmlformats.org/officeDocument/2006/relationships/image" Target="../media/image85.jpeg"/></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2.jpeg"/><Relationship Id="rId7"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78.png"/><Relationship Id="rId4" Type="http://schemas.openxmlformats.org/officeDocument/2006/relationships/image" Target="../media/image83.jpeg"/><Relationship Id="rId9" Type="http://schemas.openxmlformats.org/officeDocument/2006/relationships/image" Target="../media/image8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achist.mers.hk/chihistoryanime/download/can/animate/euhk_animate_03_can_sd.mp4" TargetMode="External"/><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achist.mers.hk/chihistoryanime/download/eng/animate/euhk_animate_03_eng_sd.mp4"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sutori.com/story/liang-han-tong-xi-yu-jun-shi-xing-dong-yu-zhong-wai-wen-hua-jiao-liu-han-china--5jKGtbr3ivxf3UmFixXeWM15"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5082" y="1"/>
            <a:ext cx="7604919" cy="914399"/>
          </a:xfrm>
          <a:prstGeom prst="rect">
            <a:avLst/>
          </a:prstGeom>
          <a:gradFill rotWithShape="1">
            <a:gsLst>
              <a:gs pos="0">
                <a:srgbClr val="C96731">
                  <a:tint val="80000"/>
                  <a:satMod val="107000"/>
                  <a:lumMod val="103000"/>
                </a:srgbClr>
              </a:gs>
              <a:gs pos="100000">
                <a:srgbClr val="C96731">
                  <a:tint val="82000"/>
                  <a:satMod val="109000"/>
                  <a:lumMod val="103000"/>
                </a:srgbClr>
              </a:gs>
            </a:gsLst>
            <a:lin ang="5400000" scaled="0"/>
          </a:gradFill>
          <a:ln w="6350" cap="flat" cmpd="sng" algn="ctr">
            <a:solidFill>
              <a:srgbClr val="C96731"/>
            </a:solid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zh-CN" altLang="en-US" sz="2800" dirty="0">
                <a:solidFill>
                  <a:srgbClr val="000000"/>
                </a:solidFill>
                <a:latin typeface="Adobe 繁黑體 Std B" pitchFamily="34" charset="-128"/>
                <a:ea typeface="Adobe 繁黑體 Std B" pitchFamily="34" charset="-128"/>
              </a:rPr>
              <a:t>主題：</a:t>
            </a:r>
            <a:r>
              <a:rPr lang="zh-TW" altLang="en-US" sz="2800" dirty="0">
                <a:latin typeface="Adobe 繁黑體 Std B" pitchFamily="34" charset="-128"/>
                <a:ea typeface="Adobe 繁黑體 Std B" pitchFamily="34" charset="-128"/>
              </a:rPr>
              <a:t>兩</a:t>
            </a:r>
            <a:r>
              <a:rPr lang="zh-CN" altLang="en-US" sz="2800" dirty="0">
                <a:latin typeface="Adobe 繁黑體 Std B" pitchFamily="34" charset="-128"/>
                <a:ea typeface="Adobe 繁黑體 Std B" pitchFamily="34" charset="-128"/>
              </a:rPr>
              <a:t>漢</a:t>
            </a:r>
            <a:r>
              <a:rPr lang="zh-TW" altLang="en-US" sz="2800" dirty="0">
                <a:latin typeface="Adobe 繁黑體 Std B" pitchFamily="34" charset="-128"/>
                <a:ea typeface="Adobe 繁黑體 Std B" pitchFamily="34" charset="-128"/>
              </a:rPr>
              <a:t>通西域、軍事行動</a:t>
            </a:r>
            <a:r>
              <a:rPr lang="zh-CN" altLang="en-US" sz="2800" dirty="0">
                <a:solidFill>
                  <a:srgbClr val="000000"/>
                </a:solidFill>
                <a:latin typeface="Adobe 繁黑體 Std B" pitchFamily="34" charset="-128"/>
                <a:ea typeface="Adobe 繁黑體 Std B" pitchFamily="34" charset="-128"/>
              </a:rPr>
              <a:t>與中外文化交流</a:t>
            </a:r>
            <a:endParaRPr lang="en-US" sz="2800" dirty="0">
              <a:solidFill>
                <a:srgbClr val="000000"/>
              </a:solidFill>
              <a:latin typeface="Adobe 繁黑體 Std B" pitchFamily="34" charset="-128"/>
              <a:ea typeface="Adobe 繁黑體 Std B" pitchFamily="34" charset="-128"/>
            </a:endParaRPr>
          </a:p>
        </p:txBody>
      </p:sp>
      <p:sp>
        <p:nvSpPr>
          <p:cNvPr id="4" name="TextBox 3"/>
          <p:cNvSpPr txBox="1"/>
          <p:nvPr/>
        </p:nvSpPr>
        <p:spPr>
          <a:xfrm>
            <a:off x="15083" y="990601"/>
            <a:ext cx="914400" cy="461665"/>
          </a:xfrm>
          <a:prstGeom prst="rect">
            <a:avLst/>
          </a:prstGeom>
          <a:solidFill>
            <a:srgbClr val="C96731">
              <a:lumMod val="20000"/>
              <a:lumOff val="80000"/>
            </a:srgbClr>
          </a:solidFill>
        </p:spPr>
        <p:txBody>
          <a:bodyPr wrap="square" rtlCol="0">
            <a:spAutoFit/>
          </a:bodyPr>
          <a:lstStyle/>
          <a:p>
            <a:pPr defTabSz="457200">
              <a:defRPr/>
            </a:pPr>
            <a:r>
              <a:rPr lang="zh-CN" altLang="en-US" sz="2400" kern="0" dirty="0">
                <a:solidFill>
                  <a:srgbClr val="000000"/>
                </a:solidFill>
                <a:latin typeface="Adobe 繁黑體 Std B" pitchFamily="34" charset="-128"/>
                <a:ea typeface="Adobe 繁黑體 Std B" pitchFamily="34" charset="-128"/>
              </a:rPr>
              <a:t>總論</a:t>
            </a:r>
            <a:endParaRPr lang="zh-HK" altLang="en-US" sz="2400" kern="0" dirty="0">
              <a:solidFill>
                <a:srgbClr val="000000"/>
              </a:solidFill>
              <a:latin typeface="Adobe 繁黑體 Std B" pitchFamily="34" charset="-128"/>
              <a:ea typeface="Adobe 繁黑體 Std B" pitchFamily="34" charset="-128"/>
            </a:endParaRPr>
          </a:p>
        </p:txBody>
      </p:sp>
      <p:sp>
        <p:nvSpPr>
          <p:cNvPr id="5" name="TextBox 4"/>
          <p:cNvSpPr txBox="1"/>
          <p:nvPr/>
        </p:nvSpPr>
        <p:spPr>
          <a:xfrm>
            <a:off x="152401" y="1452266"/>
            <a:ext cx="6781800" cy="3693319"/>
          </a:xfrm>
          <a:prstGeom prst="rect">
            <a:avLst/>
          </a:prstGeom>
          <a:solidFill>
            <a:schemeClr val="bg2"/>
          </a:solidFill>
          <a:ln>
            <a:solidFill>
              <a:schemeClr val="accent1"/>
            </a:solidFill>
          </a:ln>
        </p:spPr>
        <p:txBody>
          <a:bodyPr wrap="square" rtlCol="0">
            <a:spAutoFit/>
          </a:bodyPr>
          <a:lstStyle/>
          <a:p>
            <a:r>
              <a:rPr lang="zh-CN" altLang="en-US" dirty="0">
                <a:latin typeface="微軟正黑體" panose="020B0604030504040204" pitchFamily="34" charset="-120"/>
                <a:ea typeface="微軟正黑體" panose="020B0604030504040204" pitchFamily="34" charset="-120"/>
              </a:rPr>
              <a:t>本</a:t>
            </a:r>
            <a:r>
              <a:rPr lang="zh-TW" altLang="en-US" dirty="0">
                <a:latin typeface="微軟正黑體" panose="020B0604030504040204" pitchFamily="34" charset="-120"/>
                <a:ea typeface="微軟正黑體" panose="020B0604030504040204" pitchFamily="34" charset="-120"/>
              </a:rPr>
              <a:t>課題</a:t>
            </a:r>
            <a:r>
              <a:rPr lang="zh-CN" altLang="en-US" dirty="0">
                <a:latin typeface="微軟正黑體" panose="020B0604030504040204" pitchFamily="34" charset="-120"/>
                <a:ea typeface="微軟正黑體" panose="020B0604030504040204" pitchFamily="34" charset="-120"/>
              </a:rPr>
              <a:t>有兩個</a:t>
            </a:r>
            <a:r>
              <a:rPr lang="zh-TW" altLang="en-US" dirty="0">
                <a:latin typeface="微軟正黑體" panose="020B0604030504040204" pitchFamily="34" charset="-120"/>
                <a:ea typeface="微軟正黑體" panose="020B0604030504040204" pitchFamily="34" charset="-120"/>
              </a:rPr>
              <a:t>學習</a:t>
            </a:r>
            <a:r>
              <a:rPr lang="zh-CN" altLang="en-US" dirty="0">
                <a:latin typeface="微軟正黑體" panose="020B0604030504040204" pitchFamily="34" charset="-120"/>
                <a:ea typeface="微軟正黑體" panose="020B0604030504040204" pitchFamily="34" charset="-120"/>
              </a:rPr>
              <a:t>重點：一、從張騫通西域的歷史，了解絲綢之路的形成，以及中</a:t>
            </a:r>
            <a:r>
              <a:rPr lang="zh-TW" altLang="en-US" dirty="0">
                <a:latin typeface="微軟正黑體" panose="020B0604030504040204" pitchFamily="34" charset="-120"/>
                <a:ea typeface="微軟正黑體" panose="020B0604030504040204" pitchFamily="34" charset="-120"/>
              </a:rPr>
              <a:t>外</a:t>
            </a:r>
            <a:r>
              <a:rPr lang="zh-CN" altLang="en-US" dirty="0">
                <a:latin typeface="微軟正黑體" panose="020B0604030504040204" pitchFamily="34" charset="-120"/>
                <a:ea typeface="微軟正黑體" panose="020B0604030504040204" pitchFamily="34" charset="-120"/>
              </a:rPr>
              <a:t>文化的交流；二、從兩漢軍事擴張，</a:t>
            </a:r>
            <a:r>
              <a:rPr lang="zh-TW" altLang="en-US" dirty="0">
                <a:latin typeface="微軟正黑體" panose="020B0604030504040204" pitchFamily="34" charset="-120"/>
                <a:ea typeface="微軟正黑體" panose="020B0604030504040204" pitchFamily="34" charset="-120"/>
              </a:rPr>
              <a:t>認識</a:t>
            </a:r>
            <a:r>
              <a:rPr lang="zh-CN" altLang="en-US" dirty="0">
                <a:latin typeface="微軟正黑體" panose="020B0604030504040204" pitchFamily="34" charset="-120"/>
                <a:ea typeface="微軟正黑體" panose="020B0604030504040204" pitchFamily="34" charset="-120"/>
              </a:rPr>
              <a:t>漢帝國大一統政權的形成過程。</a:t>
            </a:r>
            <a:endParaRPr lang="en-US" altLang="zh-CN" dirty="0">
              <a:latin typeface="微軟正黑體" panose="020B0604030504040204" pitchFamily="34" charset="-120"/>
              <a:ea typeface="微軟正黑體" panose="020B0604030504040204" pitchFamily="34" charset="-120"/>
            </a:endParaRPr>
          </a:p>
          <a:p>
            <a:endParaRPr lang="en-US" altLang="zh-CN" dirty="0">
              <a:latin typeface="微軟正黑體" panose="020B0604030504040204" pitchFamily="34" charset="-120"/>
              <a:ea typeface="微軟正黑體" panose="020B0604030504040204" pitchFamily="34" charset="-120"/>
            </a:endParaRPr>
          </a:p>
          <a:p>
            <a:r>
              <a:rPr lang="zh-CN" altLang="en-US" dirty="0">
                <a:latin typeface="微軟正黑體" panose="020B0604030504040204" pitchFamily="34" charset="-120"/>
                <a:ea typeface="微軟正黑體" panose="020B0604030504040204" pitchFamily="34" charset="-120"/>
              </a:rPr>
              <a:t>本</a:t>
            </a:r>
            <a:r>
              <a:rPr lang="zh-CN" altLang="en-US" strike="sngStrike" dirty="0">
                <a:latin typeface="微軟正黑體" panose="020B0604030504040204" pitchFamily="34" charset="-120"/>
                <a:ea typeface="微軟正黑體" panose="020B0604030504040204" pitchFamily="34" charset="-120"/>
              </a:rPr>
              <a:t>章</a:t>
            </a:r>
            <a:r>
              <a:rPr lang="zh-TW" altLang="en-US" dirty="0">
                <a:latin typeface="微軟正黑體" panose="020B0604030504040204" pitchFamily="34" charset="-120"/>
                <a:ea typeface="微軟正黑體" panose="020B0604030504040204" pitchFamily="34" charset="-120"/>
              </a:rPr>
              <a:t>課題</a:t>
            </a:r>
            <a:r>
              <a:rPr lang="zh-CN" altLang="en-US" dirty="0">
                <a:latin typeface="微軟正黑體" panose="020B0604030504040204" pitchFamily="34" charset="-120"/>
                <a:ea typeface="微軟正黑體" panose="020B0604030504040204" pitchFamily="34" charset="-120"/>
              </a:rPr>
              <a:t>結構：</a:t>
            </a:r>
            <a:endParaRPr lang="en-US" altLang="zh-CN" dirty="0">
              <a:latin typeface="微軟正黑體" panose="020B0604030504040204" pitchFamily="34" charset="-120"/>
              <a:ea typeface="微軟正黑體" panose="020B0604030504040204" pitchFamily="34" charset="-120"/>
            </a:endParaRPr>
          </a:p>
          <a:p>
            <a:r>
              <a:rPr lang="en-US" altLang="zh-CN" dirty="0">
                <a:latin typeface="微軟正黑體" panose="020B0604030504040204" pitchFamily="34" charset="-120"/>
                <a:ea typeface="微軟正黑體" panose="020B0604030504040204" pitchFamily="34" charset="-120"/>
              </a:rPr>
              <a:t>1. </a:t>
            </a:r>
            <a:r>
              <a:rPr lang="zh-TW" altLang="en-US" dirty="0">
                <a:latin typeface="微軟正黑體" panose="020B0604030504040204" pitchFamily="34" charset="-120"/>
                <a:ea typeface="微軟正黑體" panose="020B0604030504040204" pitchFamily="34" charset="-120"/>
              </a:rPr>
              <a:t>漢朝與匈奴的接觸</a:t>
            </a:r>
            <a:endParaRPr lang="en-US" altLang="zh-CN"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2. </a:t>
            </a:r>
            <a:r>
              <a:rPr lang="zh-CN" altLang="en-US" dirty="0">
                <a:latin typeface="微軟正黑體" panose="020B0604030504040204" pitchFamily="34" charset="-120"/>
                <a:ea typeface="微軟正黑體" panose="020B0604030504040204" pitchFamily="34" charset="-120"/>
              </a:rPr>
              <a:t>張騫通西域</a:t>
            </a:r>
            <a:r>
              <a:rPr lang="zh-TW" altLang="en-US" dirty="0">
                <a:latin typeface="微軟正黑體" panose="020B0604030504040204" pitchFamily="34" charset="-120"/>
                <a:ea typeface="微軟正黑體" panose="020B0604030504040204" pitchFamily="34" charset="-120"/>
              </a:rPr>
              <a:t>與</a:t>
            </a:r>
            <a:r>
              <a:rPr lang="zh-CN" altLang="en-US" dirty="0">
                <a:latin typeface="微軟正黑體" panose="020B0604030504040204" pitchFamily="34" charset="-120"/>
                <a:ea typeface="微軟正黑體" panose="020B0604030504040204" pitchFamily="34" charset="-120"/>
              </a:rPr>
              <a:t>絲綢之路的形成</a:t>
            </a:r>
            <a:endParaRPr lang="en-US" altLang="zh-CN" dirty="0">
              <a:latin typeface="微軟正黑體" panose="020B0604030504040204" pitchFamily="34" charset="-120"/>
              <a:ea typeface="微軟正黑體" panose="020B0604030504040204" pitchFamily="34" charset="-120"/>
            </a:endParaRPr>
          </a:p>
          <a:p>
            <a:r>
              <a:rPr lang="en-US" altLang="zh-CN" dirty="0">
                <a:latin typeface="微軟正黑體" panose="020B0604030504040204" pitchFamily="34" charset="-120"/>
                <a:ea typeface="微軟正黑體" panose="020B0604030504040204" pitchFamily="34" charset="-120"/>
              </a:rPr>
              <a:t>3. </a:t>
            </a:r>
            <a:r>
              <a:rPr lang="zh-CN" altLang="en-US" dirty="0">
                <a:latin typeface="微軟正黑體" panose="020B0604030504040204" pitchFamily="34" charset="-120"/>
                <a:ea typeface="微軟正黑體" panose="020B0604030504040204" pitchFamily="34" charset="-120"/>
              </a:rPr>
              <a:t>兩漢的軍事擴張，以及漢帝國版圖的擴大</a:t>
            </a:r>
            <a:endParaRPr lang="en-US" altLang="zh-CN" dirty="0">
              <a:latin typeface="微軟正黑體" panose="020B0604030504040204" pitchFamily="34" charset="-120"/>
              <a:ea typeface="微軟正黑體" panose="020B0604030504040204" pitchFamily="34" charset="-120"/>
            </a:endParaRPr>
          </a:p>
          <a:p>
            <a:r>
              <a:rPr lang="en-US" altLang="zh-CN" dirty="0">
                <a:latin typeface="微軟正黑體" panose="020B0604030504040204" pitchFamily="34" charset="-120"/>
                <a:ea typeface="微軟正黑體" panose="020B0604030504040204" pitchFamily="34" charset="-120"/>
              </a:rPr>
              <a:t>4. </a:t>
            </a:r>
            <a:r>
              <a:rPr lang="zh-CN" altLang="en-US" dirty="0">
                <a:latin typeface="微軟正黑體" panose="020B0604030504040204" pitchFamily="34" charset="-120"/>
                <a:ea typeface="微軟正黑體" panose="020B0604030504040204" pitchFamily="34" charset="-120"/>
              </a:rPr>
              <a:t>秦至漢的嶺南歷史，以及</a:t>
            </a:r>
            <a:r>
              <a:rPr lang="zh-TW" altLang="en-US" dirty="0">
                <a:latin typeface="微軟正黑體" panose="020B0604030504040204" pitchFamily="34" charset="-120"/>
                <a:ea typeface="微軟正黑體" panose="020B0604030504040204" pitchFamily="34" charset="-120"/>
              </a:rPr>
              <a:t>嶺南</a:t>
            </a:r>
            <a:r>
              <a:rPr lang="zh-CN" altLang="en-US" dirty="0">
                <a:latin typeface="微軟正黑體" panose="020B0604030504040204" pitchFamily="34" charset="-120"/>
                <a:ea typeface="微軟正黑體" panose="020B0604030504040204" pitchFamily="34" charset="-120"/>
              </a:rPr>
              <a:t>歸入漢帝國版圖</a:t>
            </a:r>
            <a:r>
              <a:rPr lang="zh-TW" altLang="en-US" dirty="0">
                <a:latin typeface="微軟正黑體" panose="020B0604030504040204" pitchFamily="34" charset="-120"/>
                <a:ea typeface="微軟正黑體" panose="020B0604030504040204" pitchFamily="34" charset="-120"/>
              </a:rPr>
              <a:t>的歷程</a:t>
            </a:r>
            <a:endParaRPr lang="en-US" altLang="zh-CN" dirty="0">
              <a:latin typeface="微軟正黑體" panose="020B0604030504040204" pitchFamily="34" charset="-120"/>
              <a:ea typeface="微軟正黑體" panose="020B0604030504040204" pitchFamily="34" charset="-120"/>
            </a:endParaRPr>
          </a:p>
          <a:p>
            <a:r>
              <a:rPr lang="en-US" altLang="zh-CN" dirty="0">
                <a:latin typeface="微軟正黑體" panose="020B0604030504040204" pitchFamily="34" charset="-120"/>
                <a:ea typeface="微軟正黑體" panose="020B0604030504040204" pitchFamily="34" charset="-120"/>
              </a:rPr>
              <a:t>5. </a:t>
            </a:r>
            <a:r>
              <a:rPr lang="zh-CN" altLang="en-US" dirty="0">
                <a:latin typeface="微軟正黑體" panose="020B0604030504040204" pitchFamily="34" charset="-120"/>
                <a:ea typeface="微軟正黑體" panose="020B0604030504040204" pitchFamily="34" charset="-120"/>
              </a:rPr>
              <a:t>漢代香港的歷史</a:t>
            </a:r>
            <a:r>
              <a:rPr lang="en-US" altLang="zh-CN" dirty="0">
                <a:latin typeface="微軟正黑體" panose="020B0604030504040204" pitchFamily="34" charset="-120"/>
                <a:ea typeface="微軟正黑體" panose="020B0604030504040204" pitchFamily="34" charset="-120"/>
              </a:rPr>
              <a:t>--</a:t>
            </a:r>
            <a:r>
              <a:rPr lang="zh-CN" altLang="en-US" dirty="0">
                <a:latin typeface="微軟正黑體" panose="020B0604030504040204" pitchFamily="34" charset="-120"/>
                <a:ea typeface="微軟正黑體" panose="020B0604030504040204" pitchFamily="34" charset="-120"/>
              </a:rPr>
              <a:t>李鄭屋邨漢墓（東漢時代）</a:t>
            </a:r>
            <a:endParaRPr lang="en-US" altLang="zh-CN" dirty="0">
              <a:latin typeface="微軟正黑體" panose="020B0604030504040204" pitchFamily="34" charset="-120"/>
              <a:ea typeface="微軟正黑體" panose="020B0604030504040204" pitchFamily="34" charset="-120"/>
            </a:endParaRPr>
          </a:p>
          <a:p>
            <a:endParaRPr lang="en-US" altLang="zh-CN" dirty="0">
              <a:latin typeface="微軟正黑體" panose="020B0604030504040204" pitchFamily="34" charset="-120"/>
              <a:ea typeface="微軟正黑體" panose="020B0604030504040204" pitchFamily="34" charset="-120"/>
            </a:endParaRPr>
          </a:p>
          <a:p>
            <a:endParaRPr lang="en-US" altLang="zh-CN" dirty="0">
              <a:latin typeface="微軟正黑體" panose="020B0604030504040204" pitchFamily="34" charset="-120"/>
              <a:ea typeface="微軟正黑體" panose="020B0604030504040204" pitchFamily="34" charset="-120"/>
            </a:endParaRPr>
          </a:p>
          <a:p>
            <a:r>
              <a:rPr lang="zh-CN" altLang="en-US" dirty="0">
                <a:latin typeface="微軟正黑體" panose="020B0604030504040204" pitchFamily="34" charset="-120"/>
                <a:ea typeface="微軟正黑體" panose="020B0604030504040204" pitchFamily="34" charset="-120"/>
              </a:rPr>
              <a:t>教學節數建議：</a:t>
            </a:r>
            <a:r>
              <a:rPr lang="en-US" altLang="zh-CN" dirty="0">
                <a:latin typeface="微軟正黑體" panose="020B0604030504040204" pitchFamily="34" charset="-120"/>
                <a:ea typeface="微軟正黑體" panose="020B0604030504040204" pitchFamily="34" charset="-120"/>
              </a:rPr>
              <a:t>6</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1" y="76200"/>
            <a:ext cx="4212569" cy="543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924800" y="5514815"/>
            <a:ext cx="39624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2017</a:t>
            </a:r>
            <a:r>
              <a:rPr lang="zh-CN" altLang="en-US" dirty="0"/>
              <a:t>年中國郵政發行</a:t>
            </a:r>
            <a:r>
              <a:rPr lang="en-US" altLang="zh-CN" dirty="0"/>
              <a:t>《</a:t>
            </a:r>
            <a:r>
              <a:rPr lang="zh-CN" altLang="en-US" dirty="0"/>
              <a:t>張騫</a:t>
            </a:r>
            <a:r>
              <a:rPr lang="en-US" altLang="zh-CN" dirty="0"/>
              <a:t>》</a:t>
            </a:r>
            <a:r>
              <a:rPr lang="zh-CN" altLang="en-US" dirty="0"/>
              <a:t>特種郵票。圖中顯示張騫，手持代表外交使節的「旌節」，而背景是荒涼的沙漠，顯示了張騫不屈不撓的毅力。</a:t>
            </a:r>
            <a:endParaRPr lang="en-US" dirty="0"/>
          </a:p>
        </p:txBody>
      </p:sp>
    </p:spTree>
    <p:extLst>
      <p:ext uri="{BB962C8B-B14F-4D97-AF65-F5344CB8AC3E}">
        <p14:creationId xmlns:p14="http://schemas.microsoft.com/office/powerpoint/2010/main" val="186230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0"/>
            <a:ext cx="4495800" cy="523220"/>
          </a:xfrm>
          <a:prstGeom prst="rect">
            <a:avLst/>
          </a:prstGeom>
          <a:noFill/>
        </p:spPr>
        <p:txBody>
          <a:bodyPr wrap="square" rtlCol="0">
            <a:spAutoFit/>
          </a:bodyPr>
          <a:lstStyle/>
          <a:p>
            <a:r>
              <a:rPr lang="en-US" altLang="zh-TW"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2.</a:t>
            </a:r>
            <a:r>
              <a:rPr lang="zh-CN"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「逐水草而居」的匈奴人</a:t>
            </a:r>
            <a:endParaRPr 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6" name="TextBox 5"/>
          <p:cNvSpPr txBox="1"/>
          <p:nvPr/>
        </p:nvSpPr>
        <p:spPr>
          <a:xfrm>
            <a:off x="152400" y="685800"/>
            <a:ext cx="3657600"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dirty="0"/>
              <a:t>所謂「逐水草而居」，即「遊牧」，重點是牧民把牛羊帶到有水有草的地方飼養：</a:t>
            </a:r>
            <a:endParaRPr lang="en-US" altLang="zh-CN" dirty="0"/>
          </a:p>
          <a:p>
            <a:endParaRPr lang="en-US" altLang="zh-CN" dirty="0"/>
          </a:p>
          <a:p>
            <a:pPr marL="342900" indent="-342900">
              <a:buAutoNum type="arabicPeriod"/>
            </a:pPr>
            <a:r>
              <a:rPr lang="zh-CN" altLang="en-US" dirty="0"/>
              <a:t>找到一個水源，附近有草，牛羊這這裏生活，長得很快。</a:t>
            </a:r>
            <a:endParaRPr lang="en-US" altLang="zh-CN" dirty="0"/>
          </a:p>
          <a:p>
            <a:pPr marL="342900" indent="-342900">
              <a:buAutoNum type="arabicPeriod"/>
            </a:pPr>
            <a:endParaRPr lang="en-US" altLang="zh-CN" dirty="0"/>
          </a:p>
          <a:p>
            <a:pPr marL="342900" indent="-342900">
              <a:buAutoNum type="arabicPeriod"/>
            </a:pPr>
            <a:r>
              <a:rPr lang="zh-CN" altLang="en-US" dirty="0"/>
              <a:t>受季節或天氣的影響，水源乾涸了，草也減少。</a:t>
            </a:r>
            <a:endParaRPr lang="en-US" altLang="zh-CN" dirty="0"/>
          </a:p>
          <a:p>
            <a:pPr marL="342900" indent="-342900">
              <a:buAutoNum type="arabicPeriod"/>
            </a:pPr>
            <a:endParaRPr lang="en-US" altLang="zh-CN" dirty="0"/>
          </a:p>
          <a:p>
            <a:pPr marL="342900" indent="-342900">
              <a:buAutoNum type="arabicPeriod"/>
            </a:pPr>
            <a:r>
              <a:rPr lang="zh-CN" altLang="en-US" dirty="0"/>
              <a:t>帶著牛羊離開，找尋另一個有水有草的地方。</a:t>
            </a:r>
            <a:endParaRPr lang="en-US" altLang="zh-CN"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1" y="261610"/>
            <a:ext cx="3427247" cy="240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3245000"/>
            <a:ext cx="3389656" cy="23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3424350"/>
            <a:ext cx="3544958" cy="23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ent Arrow 6"/>
          <p:cNvSpPr/>
          <p:nvPr/>
        </p:nvSpPr>
        <p:spPr>
          <a:xfrm rot="5400000">
            <a:off x="9385045" y="2191818"/>
            <a:ext cx="990600" cy="76651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ent Arrow 7"/>
          <p:cNvSpPr/>
          <p:nvPr/>
        </p:nvSpPr>
        <p:spPr>
          <a:xfrm rot="10800000">
            <a:off x="7543800" y="5073595"/>
            <a:ext cx="12954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ent Arrow 8"/>
          <p:cNvSpPr/>
          <p:nvPr/>
        </p:nvSpPr>
        <p:spPr>
          <a:xfrm>
            <a:off x="4876800" y="1828800"/>
            <a:ext cx="838200" cy="1416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09600" y="4427265"/>
            <a:ext cx="1905000" cy="1200329"/>
          </a:xfrm>
          <a:prstGeom prst="rect">
            <a:avLst/>
          </a:prstGeom>
          <a:noFill/>
          <a:ln>
            <a:solidFill>
              <a:srgbClr val="0070C0"/>
            </a:solidFill>
          </a:ln>
        </p:spPr>
        <p:txBody>
          <a:bodyPr wrap="square" rtlCol="0">
            <a:spAutoFit/>
          </a:bodyPr>
          <a:lstStyle/>
          <a:p>
            <a:r>
              <a:rPr lang="zh-TW" altLang="en-US" dirty="0">
                <a:latin typeface="SimSun" panose="02010600030101010101" pitchFamily="2" charset="-122"/>
                <a:ea typeface="SimSun" panose="02010600030101010101" pitchFamily="2" charset="-122"/>
              </a:rPr>
              <a:t>活動：</a:t>
            </a:r>
            <a:r>
              <a:rPr lang="zh-CN" altLang="en-US" dirty="0"/>
              <a:t>試根據</a:t>
            </a:r>
            <a:r>
              <a:rPr lang="zh-TW" altLang="en-US" dirty="0">
                <a:latin typeface="SimSun" panose="02010600030101010101" pitchFamily="2" charset="-122"/>
                <a:ea typeface="SimSun" panose="02010600030101010101" pitchFamily="2" charset="-122"/>
              </a:rPr>
              <a:t>以上的</a:t>
            </a:r>
            <a:r>
              <a:rPr lang="zh-CN" altLang="en-US" dirty="0"/>
              <a:t>描述，在右面的三幅圖填上</a:t>
            </a:r>
            <a:r>
              <a:rPr lang="en-US" altLang="zh-CN" dirty="0">
                <a:latin typeface="SimSun" panose="02010600030101010101" pitchFamily="2" charset="-122"/>
                <a:ea typeface="SimSun" panose="02010600030101010101" pitchFamily="2" charset="-122"/>
              </a:rPr>
              <a:t>1-3</a:t>
            </a:r>
            <a:r>
              <a:rPr lang="zh-TW" altLang="en-US" dirty="0">
                <a:latin typeface="SimSun" panose="02010600030101010101" pitchFamily="2" charset="-122"/>
                <a:ea typeface="SimSun" panose="02010600030101010101" pitchFamily="2" charset="-122"/>
              </a:rPr>
              <a:t>的</a:t>
            </a:r>
            <a:r>
              <a:rPr lang="zh-CN" altLang="en-US" dirty="0"/>
              <a:t>數字。</a:t>
            </a:r>
            <a:endParaRPr lang="en-US" dirty="0"/>
          </a:p>
        </p:txBody>
      </p:sp>
      <p:sp>
        <p:nvSpPr>
          <p:cNvPr id="11" name="TextBox 10"/>
          <p:cNvSpPr txBox="1"/>
          <p:nvPr/>
        </p:nvSpPr>
        <p:spPr>
          <a:xfrm>
            <a:off x="4038600" y="3429666"/>
            <a:ext cx="342900" cy="369332"/>
          </a:xfrm>
          <a:prstGeom prst="rect">
            <a:avLst/>
          </a:prstGeom>
          <a:noFill/>
          <a:ln>
            <a:solidFill>
              <a:schemeClr val="accent1"/>
            </a:solidFill>
          </a:ln>
        </p:spPr>
        <p:txBody>
          <a:bodyPr wrap="square" rtlCol="0">
            <a:spAutoFit/>
          </a:bodyPr>
          <a:lstStyle/>
          <a:p>
            <a:r>
              <a:rPr lang="en-US" dirty="0">
                <a:solidFill>
                  <a:schemeClr val="accent2"/>
                </a:solidFill>
              </a:rPr>
              <a:t>3</a:t>
            </a:r>
          </a:p>
        </p:txBody>
      </p:sp>
      <p:sp>
        <p:nvSpPr>
          <p:cNvPr id="15" name="TextBox 14"/>
          <p:cNvSpPr txBox="1"/>
          <p:nvPr/>
        </p:nvSpPr>
        <p:spPr>
          <a:xfrm>
            <a:off x="6046463" y="488764"/>
            <a:ext cx="342900" cy="369332"/>
          </a:xfrm>
          <a:prstGeom prst="rect">
            <a:avLst/>
          </a:prstGeom>
          <a:noFill/>
          <a:ln>
            <a:solidFill>
              <a:schemeClr val="accent1"/>
            </a:solidFill>
          </a:ln>
        </p:spPr>
        <p:txBody>
          <a:bodyPr wrap="square" rtlCol="0">
            <a:spAutoFit/>
          </a:bodyPr>
          <a:lstStyle/>
          <a:p>
            <a:r>
              <a:rPr lang="en-US" dirty="0">
                <a:solidFill>
                  <a:schemeClr val="accent2"/>
                </a:solidFill>
              </a:rPr>
              <a:t>1</a:t>
            </a:r>
          </a:p>
        </p:txBody>
      </p:sp>
      <p:sp>
        <p:nvSpPr>
          <p:cNvPr id="16" name="TextBox 15"/>
          <p:cNvSpPr txBox="1"/>
          <p:nvPr/>
        </p:nvSpPr>
        <p:spPr>
          <a:xfrm>
            <a:off x="8648700" y="3352800"/>
            <a:ext cx="342900" cy="369332"/>
          </a:xfrm>
          <a:prstGeom prst="rect">
            <a:avLst/>
          </a:prstGeom>
          <a:noFill/>
          <a:ln>
            <a:solidFill>
              <a:schemeClr val="accent1"/>
            </a:solidFill>
          </a:ln>
        </p:spPr>
        <p:txBody>
          <a:bodyPr wrap="square" rtlCol="0">
            <a:spAutoFit/>
          </a:bodyPr>
          <a:lstStyle/>
          <a:p>
            <a:r>
              <a:rPr lang="en-US" dirty="0">
                <a:solidFill>
                  <a:schemeClr val="accent2"/>
                </a:solidFill>
              </a:rPr>
              <a:t>2</a:t>
            </a:r>
          </a:p>
        </p:txBody>
      </p:sp>
      <p:sp>
        <p:nvSpPr>
          <p:cNvPr id="12" name="TextBox 11"/>
          <p:cNvSpPr txBox="1"/>
          <p:nvPr/>
        </p:nvSpPr>
        <p:spPr>
          <a:xfrm>
            <a:off x="10638182" y="5729578"/>
            <a:ext cx="1447800" cy="246221"/>
          </a:xfrm>
          <a:prstGeom prst="rect">
            <a:avLst/>
          </a:prstGeom>
          <a:noFill/>
        </p:spPr>
        <p:txBody>
          <a:bodyPr wrap="square" rtlCol="0">
            <a:spAutoFit/>
          </a:bodyPr>
          <a:lstStyle/>
          <a:p>
            <a:pPr algn="r"/>
            <a:r>
              <a:rPr lang="zh-CN" altLang="en-US" sz="1000" dirty="0"/>
              <a:t>互聯網圖片</a:t>
            </a:r>
            <a:endParaRPr lang="en-US" sz="1000" dirty="0"/>
          </a:p>
        </p:txBody>
      </p:sp>
    </p:spTree>
    <p:extLst>
      <p:ext uri="{BB962C8B-B14F-4D97-AF65-F5344CB8AC3E}">
        <p14:creationId xmlns:p14="http://schemas.microsoft.com/office/powerpoint/2010/main" val="160372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1"/>
            <a:ext cx="5410200" cy="954107"/>
          </a:xfrm>
          <a:prstGeom prst="rect">
            <a:avLst/>
          </a:prstGeom>
          <a:noFill/>
        </p:spPr>
        <p:txBody>
          <a:bodyPr wrap="square" rtlCol="0">
            <a:spAutoFit/>
          </a:bodyPr>
          <a:lstStyle/>
          <a:p>
            <a:r>
              <a:rPr lang="en-US" altLang="zh-TW"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B. The Huns who “lived wherever there was grass and water” </a:t>
            </a:r>
            <a:endParaRPr lang="en-US"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6" name="TextBox 5"/>
          <p:cNvSpPr txBox="1"/>
          <p:nvPr/>
        </p:nvSpPr>
        <p:spPr>
          <a:xfrm>
            <a:off x="171450" y="1169179"/>
            <a:ext cx="3657600" cy="424731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500" dirty="0">
                <a:latin typeface="Times New Roman" panose="02020603050405020304" pitchFamily="18" charset="0"/>
                <a:cs typeface="Times New Roman" panose="02020603050405020304" pitchFamily="18" charset="0"/>
              </a:rPr>
              <a:t>The Huns were said to have “lived wherever there was grass and water”. In other words, they were “nomadic”. This meant that they were herdsmen who brought their livestock to places with grass and water. </a:t>
            </a:r>
          </a:p>
          <a:p>
            <a:endParaRPr lang="en-US" altLang="zh-CN" sz="1500" dirty="0">
              <a:latin typeface="Times New Roman" panose="02020603050405020304" pitchFamily="18" charset="0"/>
              <a:cs typeface="Times New Roman" panose="02020603050405020304" pitchFamily="18" charset="0"/>
            </a:endParaRPr>
          </a:p>
          <a:p>
            <a:pPr marL="342900" indent="-342900">
              <a:buAutoNum type="arabicPeriod"/>
            </a:pPr>
            <a:r>
              <a:rPr lang="en-US" altLang="zh-CN" sz="1500" dirty="0">
                <a:latin typeface="Times New Roman" panose="02020603050405020304" pitchFamily="18" charset="0"/>
                <a:cs typeface="Times New Roman" panose="02020603050405020304" pitchFamily="18" charset="0"/>
              </a:rPr>
              <a:t>The herdsmen found a water source. Nearby, there would be grass. Cows and goats could survive here and grow very quickly. </a:t>
            </a:r>
          </a:p>
          <a:p>
            <a:pPr marL="342900" indent="-342900">
              <a:buAutoNum type="arabicPeriod"/>
            </a:pPr>
            <a:endParaRPr lang="en-US" altLang="zh-CN" sz="1500" dirty="0">
              <a:latin typeface="Times New Roman" panose="02020603050405020304" pitchFamily="18" charset="0"/>
              <a:cs typeface="Times New Roman" panose="02020603050405020304" pitchFamily="18" charset="0"/>
            </a:endParaRPr>
          </a:p>
          <a:p>
            <a:pPr marL="342900" indent="-342900">
              <a:buAutoNum type="arabicPeriod"/>
            </a:pPr>
            <a:r>
              <a:rPr lang="en-US" altLang="zh-CN" sz="1500" dirty="0">
                <a:latin typeface="Times New Roman" panose="02020603050405020304" pitchFamily="18" charset="0"/>
                <a:cs typeface="Times New Roman" panose="02020603050405020304" pitchFamily="18" charset="0"/>
              </a:rPr>
              <a:t>When the seasons or weather changed, the water source could dry up. Grass would also be reduced.</a:t>
            </a:r>
          </a:p>
          <a:p>
            <a:pPr marL="342900" indent="-342900">
              <a:buAutoNum type="arabicPeriod"/>
            </a:pPr>
            <a:endParaRPr lang="en-US" altLang="zh-CN" sz="1500" dirty="0">
              <a:latin typeface="Times New Roman" panose="02020603050405020304" pitchFamily="18" charset="0"/>
              <a:cs typeface="Times New Roman" panose="02020603050405020304" pitchFamily="18" charset="0"/>
            </a:endParaRPr>
          </a:p>
          <a:p>
            <a:pPr marL="342900" indent="-342900">
              <a:buAutoNum type="arabicPeriod"/>
            </a:pPr>
            <a:r>
              <a:rPr lang="en-US" altLang="zh-CN" sz="1500" dirty="0">
                <a:latin typeface="Times New Roman" panose="02020603050405020304" pitchFamily="18" charset="0"/>
                <a:cs typeface="Times New Roman" panose="02020603050405020304" pitchFamily="18" charset="0"/>
              </a:rPr>
              <a:t>The herdsmen would take their livestock away and search for another place with water and grass.</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1" y="261610"/>
            <a:ext cx="3427247" cy="240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600" y="3245000"/>
            <a:ext cx="3389656" cy="23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3424350"/>
            <a:ext cx="3544958" cy="23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Bent Arrow 6"/>
          <p:cNvSpPr/>
          <p:nvPr/>
        </p:nvSpPr>
        <p:spPr>
          <a:xfrm rot="5400000">
            <a:off x="9385045" y="2191818"/>
            <a:ext cx="990600" cy="76651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8" name="Bent Arrow 7"/>
          <p:cNvSpPr/>
          <p:nvPr/>
        </p:nvSpPr>
        <p:spPr>
          <a:xfrm rot="10800000">
            <a:off x="7543800" y="5073595"/>
            <a:ext cx="1295400" cy="6858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 name="Bent Arrow 8"/>
          <p:cNvSpPr/>
          <p:nvPr/>
        </p:nvSpPr>
        <p:spPr>
          <a:xfrm>
            <a:off x="4876800" y="1828800"/>
            <a:ext cx="838200" cy="1416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33400" y="5658556"/>
            <a:ext cx="3203712" cy="923330"/>
          </a:xfrm>
          <a:prstGeom prst="rect">
            <a:avLst/>
          </a:prstGeom>
          <a:noFill/>
          <a:ln>
            <a:solidFill>
              <a:srgbClr val="0070C0"/>
            </a:solidFill>
          </a:ln>
        </p:spPr>
        <p:txBody>
          <a:bodyPr wrap="square" rtlCol="0">
            <a:spAutoFit/>
          </a:bodyPr>
          <a:lstStyle/>
          <a:p>
            <a:r>
              <a:rPr lang="en-US" altLang="zh-TW" dirty="0">
                <a:latin typeface="Times New Roman" panose="02020603050405020304" pitchFamily="18" charset="0"/>
                <a:ea typeface="SimSun" panose="02010600030101010101" pitchFamily="2" charset="-122"/>
                <a:cs typeface="Times New Roman" panose="02020603050405020304" pitchFamily="18" charset="0"/>
              </a:rPr>
              <a:t>Activity: According to the above description, label the three images on the right from 1 to 3. </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38600" y="3429666"/>
            <a:ext cx="342900" cy="369332"/>
          </a:xfrm>
          <a:prstGeom prst="rect">
            <a:avLst/>
          </a:prstGeom>
          <a:noFill/>
          <a:ln>
            <a:solidFill>
              <a:schemeClr val="accent1"/>
            </a:solidFill>
          </a:ln>
        </p:spPr>
        <p:txBody>
          <a:bodyPr wrap="square" rtlCol="0">
            <a:spAutoFit/>
          </a:bodyPr>
          <a:lstStyle/>
          <a:p>
            <a:r>
              <a:rPr lang="en-US" dirty="0">
                <a:solidFill>
                  <a:schemeClr val="accent2"/>
                </a:solidFill>
                <a:latin typeface="Times New Roman" panose="02020603050405020304" pitchFamily="18" charset="0"/>
                <a:cs typeface="Times New Roman" panose="02020603050405020304" pitchFamily="18" charset="0"/>
              </a:rPr>
              <a:t>3</a:t>
            </a:r>
          </a:p>
        </p:txBody>
      </p:sp>
      <p:sp>
        <p:nvSpPr>
          <p:cNvPr id="15" name="TextBox 14"/>
          <p:cNvSpPr txBox="1"/>
          <p:nvPr/>
        </p:nvSpPr>
        <p:spPr>
          <a:xfrm>
            <a:off x="6046463" y="488764"/>
            <a:ext cx="342900" cy="369332"/>
          </a:xfrm>
          <a:prstGeom prst="rect">
            <a:avLst/>
          </a:prstGeom>
          <a:noFill/>
          <a:ln>
            <a:solidFill>
              <a:schemeClr val="accent1"/>
            </a:solidFill>
          </a:ln>
        </p:spPr>
        <p:txBody>
          <a:bodyPr wrap="square" rtlCol="0">
            <a:spAutoFit/>
          </a:bodyPr>
          <a:lstStyle/>
          <a:p>
            <a:r>
              <a:rPr lang="en-US" dirty="0">
                <a:solidFill>
                  <a:schemeClr val="accent2"/>
                </a:solidFill>
                <a:latin typeface="Times New Roman" panose="02020603050405020304" pitchFamily="18" charset="0"/>
                <a:cs typeface="Times New Roman" panose="02020603050405020304" pitchFamily="18" charset="0"/>
              </a:rPr>
              <a:t>1</a:t>
            </a:r>
          </a:p>
        </p:txBody>
      </p:sp>
      <p:sp>
        <p:nvSpPr>
          <p:cNvPr id="16" name="TextBox 15"/>
          <p:cNvSpPr txBox="1"/>
          <p:nvPr/>
        </p:nvSpPr>
        <p:spPr>
          <a:xfrm>
            <a:off x="8648700" y="3352800"/>
            <a:ext cx="342900" cy="369332"/>
          </a:xfrm>
          <a:prstGeom prst="rect">
            <a:avLst/>
          </a:prstGeom>
          <a:noFill/>
          <a:ln>
            <a:solidFill>
              <a:schemeClr val="accent1"/>
            </a:solidFill>
          </a:ln>
        </p:spPr>
        <p:txBody>
          <a:bodyPr wrap="square" rtlCol="0">
            <a:spAutoFit/>
          </a:bodyPr>
          <a:lstStyle/>
          <a:p>
            <a:r>
              <a:rPr lang="en-US" dirty="0">
                <a:solidFill>
                  <a:schemeClr val="accent2"/>
                </a:solidFill>
                <a:latin typeface="Times New Roman" panose="02020603050405020304" pitchFamily="18" charset="0"/>
                <a:cs typeface="Times New Roman" panose="02020603050405020304" pitchFamily="18" charset="0"/>
              </a:rPr>
              <a:t>2</a:t>
            </a:r>
          </a:p>
        </p:txBody>
      </p:sp>
      <p:sp>
        <p:nvSpPr>
          <p:cNvPr id="12" name="TextBox 11"/>
          <p:cNvSpPr txBox="1"/>
          <p:nvPr/>
        </p:nvSpPr>
        <p:spPr>
          <a:xfrm>
            <a:off x="10638182" y="5729578"/>
            <a:ext cx="1447800" cy="246221"/>
          </a:xfrm>
          <a:prstGeom prst="rect">
            <a:avLst/>
          </a:prstGeom>
          <a:noFill/>
        </p:spPr>
        <p:txBody>
          <a:bodyPr wrap="square" rtlCol="0">
            <a:spAutoFit/>
          </a:bodyPr>
          <a:lstStyle/>
          <a:p>
            <a:pPr algn="r"/>
            <a:r>
              <a:rPr lang="en-US" altLang="zh-CN" sz="1000" dirty="0">
                <a:latin typeface="Times New Roman" panose="02020603050405020304" pitchFamily="18" charset="0"/>
                <a:cs typeface="Times New Roman" panose="02020603050405020304" pitchFamily="18" charset="0"/>
              </a:rPr>
              <a:t>Image from Internet</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09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90" y="-9041"/>
            <a:ext cx="3615211" cy="523220"/>
          </a:xfrm>
          <a:prstGeom prst="rect">
            <a:avLst/>
          </a:prstGeom>
          <a:noFill/>
        </p:spPr>
        <p:txBody>
          <a:bodyPr wrap="square" rtlCol="0">
            <a:spAutoFit/>
          </a:bodyPr>
          <a:lstStyle/>
          <a:p>
            <a:r>
              <a:rPr lang="en-US" altLang="zh-TW"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3.</a:t>
            </a:r>
            <a:r>
              <a:rPr lang="zh-CN"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匈奴的社會組織</a:t>
            </a:r>
            <a:endParaRPr 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5" name="TextBox 4"/>
          <p:cNvSpPr txBox="1"/>
          <p:nvPr/>
        </p:nvSpPr>
        <p:spPr>
          <a:xfrm>
            <a:off x="6096000" y="4572001"/>
            <a:ext cx="3505200" cy="646331"/>
          </a:xfrm>
          <a:prstGeom prst="rect">
            <a:avLst/>
          </a:prstGeom>
          <a:noFill/>
        </p:spPr>
        <p:txBody>
          <a:bodyPr wrap="square" rtlCol="0">
            <a:spAutoFit/>
          </a:bodyPr>
          <a:lstStyle/>
          <a:p>
            <a:r>
              <a:rPr lang="zh-CN" altLang="en-US" dirty="0"/>
              <a:t>奴隸：多是從戰爭中俘虜回來</a:t>
            </a:r>
            <a:r>
              <a:rPr lang="zh-TW" altLang="en-US" dirty="0">
                <a:solidFill>
                  <a:srgbClr val="FF0000"/>
                </a:solidFill>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從事最低下的工作</a:t>
            </a:r>
            <a:r>
              <a:rPr lang="zh-CN" altLang="en-US" dirty="0"/>
              <a:t>。</a:t>
            </a:r>
            <a:endParaRPr lang="en-US" dirty="0"/>
          </a:p>
        </p:txBody>
      </p:sp>
      <p:sp>
        <p:nvSpPr>
          <p:cNvPr id="6" name="TextBox 5"/>
          <p:cNvSpPr txBox="1"/>
          <p:nvPr/>
        </p:nvSpPr>
        <p:spPr>
          <a:xfrm>
            <a:off x="5334000" y="3062174"/>
            <a:ext cx="3657600" cy="646331"/>
          </a:xfrm>
          <a:prstGeom prst="rect">
            <a:avLst/>
          </a:prstGeom>
          <a:noFill/>
        </p:spPr>
        <p:txBody>
          <a:bodyPr wrap="square" rtlCol="0">
            <a:spAutoFit/>
          </a:bodyPr>
          <a:lstStyle/>
          <a:p>
            <a:r>
              <a:rPr lang="zh-CN" altLang="en-US" dirty="0"/>
              <a:t>牧民：放牧為生，貧富差別，在於擁有多少牛羊和奴隸。</a:t>
            </a:r>
            <a:endParaRPr lang="en-US" dirty="0"/>
          </a:p>
        </p:txBody>
      </p:sp>
      <p:sp>
        <p:nvSpPr>
          <p:cNvPr id="12" name="TextBox 11"/>
          <p:cNvSpPr txBox="1"/>
          <p:nvPr/>
        </p:nvSpPr>
        <p:spPr>
          <a:xfrm>
            <a:off x="4724400" y="1524000"/>
            <a:ext cx="4495800" cy="923330"/>
          </a:xfrm>
          <a:prstGeom prst="rect">
            <a:avLst/>
          </a:prstGeom>
          <a:noFill/>
        </p:spPr>
        <p:txBody>
          <a:bodyPr wrap="square" rtlCol="0">
            <a:spAutoFit/>
          </a:bodyPr>
          <a:lstStyle/>
          <a:p>
            <a:r>
              <a:rPr lang="zh-CN" altLang="en-US" dirty="0"/>
              <a:t>部落領袖：如遇上乾旱天氣，牛羊死亡，食物不繼，便會帶領族人攻打其他部落進行搶掠。</a:t>
            </a:r>
            <a:endParaRPr lang="en-US" dirty="0"/>
          </a:p>
        </p:txBody>
      </p:sp>
      <p:sp>
        <p:nvSpPr>
          <p:cNvPr id="15" name="TextBox 14"/>
          <p:cNvSpPr txBox="1"/>
          <p:nvPr/>
        </p:nvSpPr>
        <p:spPr>
          <a:xfrm>
            <a:off x="762000" y="1143001"/>
            <a:ext cx="2743200" cy="646331"/>
          </a:xfrm>
          <a:prstGeom prst="rect">
            <a:avLst/>
          </a:prstGeom>
          <a:noFill/>
        </p:spPr>
        <p:txBody>
          <a:bodyPr wrap="square" rtlCol="0">
            <a:spAutoFit/>
          </a:bodyPr>
          <a:lstStyle/>
          <a:p>
            <a:r>
              <a:rPr lang="zh-CN" altLang="en-US" sz="3600" dirty="0"/>
              <a:t>部落社會</a:t>
            </a:r>
            <a:endParaRPr lang="en-US" sz="3600" dirty="0"/>
          </a:p>
        </p:txBody>
      </p:sp>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889817"/>
            <a:ext cx="5542726" cy="401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04800" y="575734"/>
            <a:ext cx="11277600" cy="369332"/>
          </a:xfrm>
          <a:prstGeom prst="rect">
            <a:avLst/>
          </a:prstGeom>
          <a:noFill/>
        </p:spPr>
        <p:txBody>
          <a:bodyPr wrap="square" rtlCol="0">
            <a:spAutoFit/>
          </a:bodyPr>
          <a:lstStyle/>
          <a:p>
            <a:r>
              <a:rPr lang="zh-CN" altLang="en-US" dirty="0"/>
              <a:t>匈奴</a:t>
            </a:r>
            <a:r>
              <a:rPr lang="zh-TW" altLang="en-US" dirty="0">
                <a:latin typeface="SimSun" panose="02010600030101010101" pitchFamily="2" charset="-122"/>
                <a:ea typeface="SimSun" panose="02010600030101010101" pitchFamily="2" charset="-122"/>
              </a:rPr>
              <a:t>生活於中國北部</a:t>
            </a:r>
            <a:r>
              <a:rPr lang="zh-CN" altLang="en-US" dirty="0"/>
              <a:t>，</a:t>
            </a:r>
            <a:r>
              <a:rPr lang="zh-TW" altLang="en-US" dirty="0">
                <a:latin typeface="SimSun" panose="02010600030101010101" pitchFamily="2" charset="-122"/>
                <a:ea typeface="SimSun" panose="02010600030101010101" pitchFamily="2" charset="-122"/>
              </a:rPr>
              <a:t>該處</a:t>
            </a:r>
            <a:r>
              <a:rPr lang="zh-CN" altLang="en-US" dirty="0"/>
              <a:t>佈滿了大大小小的遊牧部落，部落中可以分為三個等級：</a:t>
            </a:r>
            <a:endParaRPr lang="en-US" dirty="0"/>
          </a:p>
        </p:txBody>
      </p:sp>
    </p:spTree>
    <p:extLst>
      <p:ext uri="{BB962C8B-B14F-4D97-AF65-F5344CB8AC3E}">
        <p14:creationId xmlns:p14="http://schemas.microsoft.com/office/powerpoint/2010/main" val="2159221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90" y="-9041"/>
            <a:ext cx="6206011" cy="523220"/>
          </a:xfrm>
          <a:prstGeom prst="rect">
            <a:avLst/>
          </a:prstGeom>
          <a:noFill/>
        </p:spPr>
        <p:txBody>
          <a:bodyPr wrap="square" rtlCol="0">
            <a:spAutoFit/>
          </a:bodyPr>
          <a:lstStyle/>
          <a:p>
            <a:r>
              <a:rPr lang="en-US" altLang="zh-TW"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C. Hun Social Structure</a:t>
            </a:r>
            <a:endParaRPr lang="en-US"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5" name="TextBox 4"/>
          <p:cNvSpPr txBox="1"/>
          <p:nvPr/>
        </p:nvSpPr>
        <p:spPr>
          <a:xfrm>
            <a:off x="6096000" y="4572000"/>
            <a:ext cx="3505200"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Slave: These were mostly war captives and they handled the lowest work. </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334000" y="3062173"/>
            <a:ext cx="3657600" cy="1477328"/>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Herdsman: Brought their livestock to graze. The difference between the poor and the rich depended on how many livestock and slaves they possessed. </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724400" y="1524001"/>
            <a:ext cx="4495800"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Nomadic leader: In a drought, when cows and sheep died and there was not enough food, they could lead tribe members to attack and loot other tribes. </a:t>
            </a: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62000" y="1143001"/>
            <a:ext cx="2743200" cy="646331"/>
          </a:xfrm>
          <a:prstGeom prst="rect">
            <a:avLst/>
          </a:prstGeom>
          <a:noFill/>
        </p:spPr>
        <p:txBody>
          <a:bodyPr wrap="square" rtlCol="0">
            <a:spAutoFit/>
          </a:bodyPr>
          <a:lstStyle/>
          <a:p>
            <a:r>
              <a:rPr lang="en-US" altLang="zh-CN" sz="3600" dirty="0">
                <a:latin typeface="Times New Roman" panose="02020603050405020304" pitchFamily="18" charset="0"/>
                <a:cs typeface="Times New Roman" panose="02020603050405020304" pitchFamily="18" charset="0"/>
              </a:rPr>
              <a:t>Tribe Society</a:t>
            </a:r>
            <a:endParaRPr lang="en-US" sz="3600" dirty="0">
              <a:latin typeface="Times New Roman" panose="02020603050405020304" pitchFamily="18" charset="0"/>
              <a:cs typeface="Times New Roman" panose="02020603050405020304" pitchFamily="18" charset="0"/>
            </a:endParaRPr>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889817"/>
            <a:ext cx="5542726" cy="401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04800" y="575734"/>
            <a:ext cx="11277600" cy="369332"/>
          </a:xfrm>
          <a:prstGeom prst="rect">
            <a:avLst/>
          </a:prstGeom>
          <a:noFill/>
        </p:spPr>
        <p:txBody>
          <a:bodyPr wrap="square" rtlCol="0">
            <a:spAutoFit/>
          </a:bodyPr>
          <a:lstStyle/>
          <a:p>
            <a:r>
              <a:rPr lang="en-US" altLang="zh-TW" dirty="0">
                <a:latin typeface="Times New Roman" panose="02020603050405020304" pitchFamily="18" charset="0"/>
                <a:ea typeface="SimSun" panose="02010600030101010101" pitchFamily="2" charset="-122"/>
                <a:cs typeface="Times New Roman" panose="02020603050405020304" pitchFamily="18" charset="0"/>
              </a:rPr>
              <a:t>There were many nomadic Hun tribes of various sizes in Northern China. Their society could be divided into three levels.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5370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9" y="36163"/>
            <a:ext cx="12100719"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078" y="1165883"/>
            <a:ext cx="3581400"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31775" indent="-231775"/>
            <a:r>
              <a:rPr lang="zh-CN" altLang="en-US" sz="1600" dirty="0"/>
              <a:t>每個部落，</a:t>
            </a:r>
            <a:r>
              <a:rPr lang="zh-TW" altLang="en-US" sz="1600" dirty="0">
                <a:solidFill>
                  <a:schemeClr val="tx1"/>
                </a:solidFill>
                <a:latin typeface="SimSun" panose="02010600030101010101" pitchFamily="2" charset="-122"/>
                <a:ea typeface="SimSun" panose="02010600030101010101" pitchFamily="2" charset="-122"/>
              </a:rPr>
              <a:t>只有</a:t>
            </a:r>
            <a:r>
              <a:rPr lang="zh-CN" altLang="en-US" sz="1600" dirty="0">
                <a:solidFill>
                  <a:schemeClr val="tx1"/>
                </a:solidFill>
              </a:rPr>
              <a:t>數百至數千人，</a:t>
            </a:r>
            <a:r>
              <a:rPr lang="zh-TW" altLang="en-US" sz="1600" dirty="0">
                <a:solidFill>
                  <a:schemeClr val="tx1"/>
                </a:solidFill>
                <a:latin typeface="SimSun" panose="02010600030101010101" pitchFamily="2" charset="-122"/>
                <a:ea typeface="SimSun" panose="02010600030101010101" pitchFamily="2" charset="-122"/>
              </a:rPr>
              <a:t>因此</a:t>
            </a:r>
            <a:r>
              <a:rPr lang="zh-CN" altLang="en-US" sz="1600" dirty="0"/>
              <a:t>對漢朝毫無威脅可言。</a:t>
            </a:r>
            <a:endParaRPr lang="en-US" altLang="zh-CN" sz="1600" dirty="0"/>
          </a:p>
          <a:p>
            <a:pPr marL="231775" indent="-231775"/>
            <a:r>
              <a:rPr lang="zh-CN" altLang="en-US" sz="1600" dirty="0"/>
              <a:t>不過若它們聯盟起來，便是可怕的軍事力量。這個情況，在漢朝初年發生。</a:t>
            </a:r>
            <a:endParaRPr lang="en-US" altLang="zh-CN" sz="1600" dirty="0"/>
          </a:p>
          <a:p>
            <a:pPr marL="231775" indent="-231775"/>
            <a:r>
              <a:rPr lang="zh-CN" altLang="en-US" sz="1600" dirty="0"/>
              <a:t>匈奴部落的聯盟領袖，叫做「單于」，是由各個部落領袖推舉出來的。</a:t>
            </a:r>
            <a:endParaRPr lang="en-US" altLang="zh-CN" sz="1600" dirty="0"/>
          </a:p>
          <a:p>
            <a:pPr marL="231775" indent="-231775"/>
            <a:r>
              <a:rPr lang="zh-CN" altLang="en-US" sz="1600" dirty="0"/>
              <a:t>「單于」的主要職責，就是帶領各部落進行戰爭；戰爭勝利，便負責分配戰利品（金銀、糧食、奴隸等）</a:t>
            </a:r>
            <a:endParaRPr lang="en-US" altLang="zh-CN" dirty="0"/>
          </a:p>
        </p:txBody>
      </p:sp>
      <p:sp>
        <p:nvSpPr>
          <p:cNvPr id="9" name="Isosceles Triangle 8"/>
          <p:cNvSpPr/>
          <p:nvPr/>
        </p:nvSpPr>
        <p:spPr>
          <a:xfrm>
            <a:off x="304800" y="1509792"/>
            <a:ext cx="11658600" cy="5119608"/>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Callout 10"/>
          <p:cNvSpPr/>
          <p:nvPr/>
        </p:nvSpPr>
        <p:spPr>
          <a:xfrm>
            <a:off x="6151799" y="1752600"/>
            <a:ext cx="1828800" cy="12954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23737" y="1938635"/>
            <a:ext cx="1696801" cy="923330"/>
          </a:xfrm>
          <a:prstGeom prst="rect">
            <a:avLst/>
          </a:prstGeom>
          <a:noFill/>
        </p:spPr>
        <p:txBody>
          <a:bodyPr wrap="square" rtlCol="0">
            <a:spAutoFit/>
          </a:bodyPr>
          <a:lstStyle/>
          <a:p>
            <a:r>
              <a:rPr lang="zh-CN" altLang="en-US" dirty="0">
                <a:solidFill>
                  <a:schemeClr val="bg1"/>
                </a:solidFill>
              </a:rPr>
              <a:t>帶領你們的牧民，跟我一起去打仗吧！</a:t>
            </a:r>
            <a:endParaRPr lang="en-US" dirty="0">
              <a:solidFill>
                <a:schemeClr val="bg1"/>
              </a:solidFill>
            </a:endParaRPr>
          </a:p>
        </p:txBody>
      </p:sp>
      <p:sp>
        <p:nvSpPr>
          <p:cNvPr id="12" name="TextBox 11"/>
          <p:cNvSpPr txBox="1"/>
          <p:nvPr/>
        </p:nvSpPr>
        <p:spPr>
          <a:xfrm>
            <a:off x="4876800" y="3048000"/>
            <a:ext cx="685800" cy="369332"/>
          </a:xfrm>
          <a:prstGeom prst="rect">
            <a:avLst/>
          </a:prstGeom>
          <a:noFill/>
        </p:spPr>
        <p:txBody>
          <a:bodyPr wrap="square" rtlCol="0">
            <a:spAutoFit/>
          </a:bodyPr>
          <a:lstStyle/>
          <a:p>
            <a:r>
              <a:rPr lang="zh-CN" altLang="en-US" dirty="0"/>
              <a:t>單于</a:t>
            </a:r>
            <a:endParaRPr lang="en-US" dirty="0"/>
          </a:p>
        </p:txBody>
      </p:sp>
      <p:pic>
        <p:nvPicPr>
          <p:cNvPr id="1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1767" y="2286001"/>
            <a:ext cx="1880064" cy="2146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1" y="5023270"/>
            <a:ext cx="2212651" cy="160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7728" y="5054796"/>
            <a:ext cx="2162687" cy="156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4128" y="5002111"/>
            <a:ext cx="2250123" cy="162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73600" y="4970730"/>
            <a:ext cx="2278835" cy="164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667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9" y="36163"/>
            <a:ext cx="12100719" cy="200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078" y="1165881"/>
            <a:ext cx="2614922"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31775" indent="-231775"/>
            <a:r>
              <a:rPr lang="en-US" altLang="zh-CN" sz="1200" dirty="0">
                <a:latin typeface="Times New Roman" panose="02020603050405020304" pitchFamily="18" charset="0"/>
                <a:cs typeface="Times New Roman" panose="02020603050405020304" pitchFamily="18" charset="0"/>
              </a:rPr>
              <a:t>Each tribe only had a few hundred to a few thousand people. Therefore, it could be said that the Han Dynasty totally lacked threats. </a:t>
            </a:r>
          </a:p>
          <a:p>
            <a:pPr marL="231775" indent="-231775"/>
            <a:r>
              <a:rPr lang="en-US" altLang="zh-CN" sz="1200" dirty="0">
                <a:latin typeface="Times New Roman" panose="02020603050405020304" pitchFamily="18" charset="0"/>
                <a:cs typeface="Times New Roman" panose="02020603050405020304" pitchFamily="18" charset="0"/>
              </a:rPr>
              <a:t>However, if they formed an alliance, they could be a powerful military power. This happened in the early years of the Han Dynasty. </a:t>
            </a:r>
          </a:p>
          <a:p>
            <a:pPr marL="231775" indent="-231775"/>
            <a:r>
              <a:rPr lang="en-US" altLang="zh-CN" sz="1200" dirty="0">
                <a:latin typeface="Times New Roman" panose="02020603050405020304" pitchFamily="18" charset="0"/>
                <a:cs typeface="Times New Roman" panose="02020603050405020304" pitchFamily="18" charset="0"/>
              </a:rPr>
              <a:t>The leader of the Hun tribal alliance leader was called the “</a:t>
            </a:r>
            <a:r>
              <a:rPr lang="en-US" altLang="zh-CN" sz="1200" dirty="0" err="1">
                <a:latin typeface="Times New Roman" panose="02020603050405020304" pitchFamily="18" charset="0"/>
                <a:cs typeface="Times New Roman" panose="02020603050405020304" pitchFamily="18" charset="0"/>
              </a:rPr>
              <a:t>Chanyu</a:t>
            </a:r>
            <a:r>
              <a:rPr lang="en-US" altLang="zh-CN" sz="1200" dirty="0">
                <a:latin typeface="Times New Roman" panose="02020603050405020304" pitchFamily="18" charset="0"/>
                <a:cs typeface="Times New Roman" panose="02020603050405020304" pitchFamily="18" charset="0"/>
              </a:rPr>
              <a:t>”. He was elected by the leaders of every tribe. </a:t>
            </a:r>
          </a:p>
          <a:p>
            <a:pPr marL="231775" indent="-231775"/>
            <a:r>
              <a:rPr lang="en-US" altLang="zh-CN" sz="1200" dirty="0">
                <a:latin typeface="Times New Roman" panose="02020603050405020304" pitchFamily="18" charset="0"/>
                <a:cs typeface="Times New Roman" panose="02020603050405020304" pitchFamily="18" charset="0"/>
              </a:rPr>
              <a:t>The main responsibility of the “</a:t>
            </a:r>
            <a:r>
              <a:rPr lang="en-US" altLang="zh-CN" sz="1200" dirty="0" err="1">
                <a:latin typeface="Times New Roman" panose="02020603050405020304" pitchFamily="18" charset="0"/>
                <a:cs typeface="Times New Roman" panose="02020603050405020304" pitchFamily="18" charset="0"/>
              </a:rPr>
              <a:t>Chanyu</a:t>
            </a:r>
            <a:r>
              <a:rPr lang="en-US" altLang="zh-CN" sz="1200" dirty="0">
                <a:latin typeface="Times New Roman" panose="02020603050405020304" pitchFamily="18" charset="0"/>
                <a:cs typeface="Times New Roman" panose="02020603050405020304" pitchFamily="18" charset="0"/>
              </a:rPr>
              <a:t>” was to lead every tribe into war. Once the war was won, the “</a:t>
            </a:r>
            <a:r>
              <a:rPr lang="en-US" altLang="zh-CN" sz="1200" dirty="0" err="1">
                <a:latin typeface="Times New Roman" panose="02020603050405020304" pitchFamily="18" charset="0"/>
                <a:cs typeface="Times New Roman" panose="02020603050405020304" pitchFamily="18" charset="0"/>
              </a:rPr>
              <a:t>Chanyu</a:t>
            </a:r>
            <a:r>
              <a:rPr lang="en-US" altLang="zh-CN" sz="1200" dirty="0">
                <a:latin typeface="Times New Roman" panose="02020603050405020304" pitchFamily="18" charset="0"/>
                <a:cs typeface="Times New Roman" panose="02020603050405020304" pitchFamily="18" charset="0"/>
              </a:rPr>
              <a:t>” would be responsible for dividing loot (such as silver and gold, food, and slaves).</a:t>
            </a:r>
          </a:p>
        </p:txBody>
      </p:sp>
      <p:sp>
        <p:nvSpPr>
          <p:cNvPr id="9" name="Isosceles Triangle 8"/>
          <p:cNvSpPr/>
          <p:nvPr/>
        </p:nvSpPr>
        <p:spPr>
          <a:xfrm>
            <a:off x="304800" y="1509792"/>
            <a:ext cx="11658600" cy="5119608"/>
          </a:xfrm>
          <a:prstGeom prst="triangl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imes New Roman" panose="02020603050405020304" pitchFamily="18" charset="0"/>
              <a:cs typeface="Times New Roman" panose="02020603050405020304" pitchFamily="18" charset="0"/>
            </a:endParaRPr>
          </a:p>
        </p:txBody>
      </p:sp>
      <p:sp>
        <p:nvSpPr>
          <p:cNvPr id="11" name="Oval Callout 10"/>
          <p:cNvSpPr/>
          <p:nvPr/>
        </p:nvSpPr>
        <p:spPr>
          <a:xfrm>
            <a:off x="6151799" y="1752600"/>
            <a:ext cx="1828800" cy="12954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Times New Roman" panose="02020603050405020304" pitchFamily="18" charset="0"/>
              <a:cs typeface="Times New Roman" panose="02020603050405020304" pitchFamily="18" charset="0"/>
            </a:endParaRPr>
          </a:p>
        </p:txBody>
      </p:sp>
      <p:sp>
        <p:nvSpPr>
          <p:cNvPr id="14" name="TextBox 13"/>
          <p:cNvSpPr txBox="1"/>
          <p:nvPr/>
        </p:nvSpPr>
        <p:spPr>
          <a:xfrm>
            <a:off x="6323737" y="1938635"/>
            <a:ext cx="1696801" cy="784830"/>
          </a:xfrm>
          <a:prstGeom prst="rect">
            <a:avLst/>
          </a:prstGeom>
          <a:noFill/>
        </p:spPr>
        <p:txBody>
          <a:bodyPr wrap="square" rtlCol="0">
            <a:spAutoFit/>
          </a:bodyPr>
          <a:lstStyle/>
          <a:p>
            <a:r>
              <a:rPr lang="en-US" altLang="zh-CN" sz="1500" dirty="0">
                <a:solidFill>
                  <a:schemeClr val="bg1"/>
                </a:solidFill>
                <a:latin typeface="Times New Roman" panose="02020603050405020304" pitchFamily="18" charset="0"/>
                <a:cs typeface="Times New Roman" panose="02020603050405020304" pitchFamily="18" charset="0"/>
              </a:rPr>
              <a:t>Bring</a:t>
            </a:r>
            <a:r>
              <a:rPr lang="zh-CN" altLang="en-US" sz="1500" dirty="0">
                <a:solidFill>
                  <a:schemeClr val="bg1"/>
                </a:solidFill>
                <a:latin typeface="Times New Roman" panose="02020603050405020304" pitchFamily="18" charset="0"/>
                <a:cs typeface="Times New Roman" panose="02020603050405020304" pitchFamily="18" charset="0"/>
              </a:rPr>
              <a:t> </a:t>
            </a:r>
            <a:r>
              <a:rPr lang="en-US" altLang="zh-CN" sz="1500" dirty="0">
                <a:solidFill>
                  <a:schemeClr val="bg1"/>
                </a:solidFill>
                <a:latin typeface="Times New Roman" panose="02020603050405020304" pitchFamily="18" charset="0"/>
                <a:cs typeface="Times New Roman" panose="02020603050405020304" pitchFamily="18" charset="0"/>
              </a:rPr>
              <a:t>your</a:t>
            </a:r>
            <a:r>
              <a:rPr lang="zh-CN" altLang="en-US" sz="1500" dirty="0">
                <a:solidFill>
                  <a:schemeClr val="bg1"/>
                </a:solidFill>
                <a:latin typeface="Times New Roman" panose="02020603050405020304" pitchFamily="18" charset="0"/>
                <a:cs typeface="Times New Roman" panose="02020603050405020304" pitchFamily="18" charset="0"/>
              </a:rPr>
              <a:t> </a:t>
            </a:r>
            <a:r>
              <a:rPr lang="en-US" altLang="zh-CN" sz="1500" dirty="0">
                <a:solidFill>
                  <a:schemeClr val="bg1"/>
                </a:solidFill>
                <a:latin typeface="Times New Roman" panose="02020603050405020304" pitchFamily="18" charset="0"/>
                <a:cs typeface="Times New Roman" panose="02020603050405020304" pitchFamily="18" charset="0"/>
              </a:rPr>
              <a:t>herdsmen! I will lead you into battle!</a:t>
            </a:r>
            <a:endParaRPr lang="en-US" sz="1500"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724400" y="3048002"/>
            <a:ext cx="838200" cy="323165"/>
          </a:xfrm>
          <a:prstGeom prst="rect">
            <a:avLst/>
          </a:prstGeom>
          <a:noFill/>
        </p:spPr>
        <p:txBody>
          <a:bodyPr wrap="square" rtlCol="0">
            <a:spAutoFit/>
          </a:bodyPr>
          <a:lstStyle/>
          <a:p>
            <a:r>
              <a:rPr lang="en-US" sz="1500" dirty="0" err="1">
                <a:latin typeface="Times New Roman" panose="02020603050405020304" pitchFamily="18" charset="0"/>
                <a:cs typeface="Times New Roman" panose="02020603050405020304" pitchFamily="18" charset="0"/>
              </a:rPr>
              <a:t>Chanyu</a:t>
            </a:r>
            <a:endParaRPr lang="en-US" sz="1500" dirty="0">
              <a:latin typeface="Times New Roman" panose="02020603050405020304" pitchFamily="18" charset="0"/>
              <a:cs typeface="Times New Roman" panose="02020603050405020304" pitchFamily="18" charset="0"/>
            </a:endParaRPr>
          </a:p>
        </p:txBody>
      </p:sp>
      <p:pic>
        <p:nvPicPr>
          <p:cNvPr id="1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1767" y="2286001"/>
            <a:ext cx="1880064" cy="2146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1" y="5023270"/>
            <a:ext cx="2212651" cy="160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7728" y="5054796"/>
            <a:ext cx="2162687" cy="156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14128" y="5002111"/>
            <a:ext cx="2250123" cy="162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3600" y="4970730"/>
            <a:ext cx="2278835" cy="1649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55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 y="-22953"/>
            <a:ext cx="12161837" cy="68809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390" y="-9041"/>
            <a:ext cx="3996211" cy="523220"/>
          </a:xfrm>
          <a:prstGeom prst="rect">
            <a:avLst/>
          </a:prstGeom>
          <a:noFill/>
        </p:spPr>
        <p:txBody>
          <a:bodyPr wrap="square" rtlCol="0">
            <a:spAutoFit/>
          </a:bodyPr>
          <a:lstStyle/>
          <a:p>
            <a:r>
              <a:rPr lang="en-US" altLang="zh-TW"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4.</a:t>
            </a:r>
            <a:r>
              <a:rPr lang="zh-CN"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匈奴的威脅</a:t>
            </a:r>
            <a:endParaRPr 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2" name="TextBox 1"/>
          <p:cNvSpPr txBox="1"/>
          <p:nvPr/>
        </p:nvSpPr>
        <p:spPr>
          <a:xfrm>
            <a:off x="6248399" y="707429"/>
            <a:ext cx="1676400" cy="369332"/>
          </a:xfrm>
          <a:prstGeom prst="rect">
            <a:avLst/>
          </a:prstGeom>
          <a:noFill/>
        </p:spPr>
        <p:txBody>
          <a:bodyPr wrap="square" rtlCol="0">
            <a:spAutoFit/>
          </a:bodyPr>
          <a:lstStyle/>
          <a:p>
            <a:r>
              <a:rPr lang="zh-CN" altLang="en-US" dirty="0">
                <a:latin typeface="华文琥珀" panose="02010800040101010101" pitchFamily="2" charset="-122"/>
                <a:ea typeface="华文琥珀" panose="02010800040101010101" pitchFamily="2" charset="-122"/>
              </a:rPr>
              <a:t>匈奴支配地域</a:t>
            </a:r>
            <a:endParaRPr lang="en-US" dirty="0">
              <a:latin typeface="华文琥珀" panose="02010800040101010101" pitchFamily="2" charset="-122"/>
              <a:ea typeface="华文琥珀" panose="02010800040101010101" pitchFamily="2" charset="-122"/>
            </a:endParaRPr>
          </a:p>
        </p:txBody>
      </p:sp>
      <p:sp>
        <p:nvSpPr>
          <p:cNvPr id="4" name="TextBox 3"/>
          <p:cNvSpPr txBox="1"/>
          <p:nvPr/>
        </p:nvSpPr>
        <p:spPr>
          <a:xfrm>
            <a:off x="10183898" y="3886200"/>
            <a:ext cx="685800" cy="381000"/>
          </a:xfrm>
          <a:prstGeom prst="rect">
            <a:avLst/>
          </a:prstGeom>
          <a:noFill/>
        </p:spPr>
        <p:txBody>
          <a:bodyPr wrap="square" rtlCol="0">
            <a:spAutoFit/>
          </a:bodyPr>
          <a:lstStyle/>
          <a:p>
            <a:r>
              <a:rPr lang="zh-CN" altLang="en-US" b="1" dirty="0">
                <a:latin typeface="文鼎火柴體" panose="020B0609010101010101" pitchFamily="49" charset="-120"/>
                <a:ea typeface="文鼎火柴體" panose="020B0609010101010101" pitchFamily="49" charset="-120"/>
                <a:cs typeface="文鼎火柴體" panose="020B0609010101010101" pitchFamily="49" charset="-120"/>
              </a:rPr>
              <a:t>西漢</a:t>
            </a:r>
            <a:endParaRPr lang="en-US" b="1" dirty="0">
              <a:latin typeface="文鼎火柴體" panose="020B0609010101010101" pitchFamily="49" charset="-120"/>
              <a:ea typeface="文鼎火柴體" panose="020B0609010101010101" pitchFamily="49" charset="-120"/>
              <a:cs typeface="文鼎火柴體" panose="020B0609010101010101" pitchFamily="49" charset="-12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32855">
            <a:off x="7538836" y="1440121"/>
            <a:ext cx="2026735" cy="140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9025938" y="2804250"/>
            <a:ext cx="1624013" cy="85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0439" y="1697224"/>
            <a:ext cx="1432719" cy="168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5937" y="2065513"/>
            <a:ext cx="1106496" cy="157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rot="21279264">
            <a:off x="10183899" y="2169960"/>
            <a:ext cx="742091"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白登</a:t>
            </a:r>
            <a:endParaRPr lang="en-US" dirty="0">
              <a:latin typeface="华文新魏" panose="02010800040101010101" pitchFamily="2" charset="-122"/>
              <a:ea typeface="华文新魏" panose="02010800040101010101" pitchFamily="2" charset="-122"/>
            </a:endParaRPr>
          </a:p>
        </p:txBody>
      </p:sp>
      <p:sp>
        <p:nvSpPr>
          <p:cNvPr id="5" name="TextBox 4"/>
          <p:cNvSpPr txBox="1"/>
          <p:nvPr/>
        </p:nvSpPr>
        <p:spPr>
          <a:xfrm>
            <a:off x="228600" y="883976"/>
            <a:ext cx="4317590" cy="2031325"/>
          </a:xfrm>
          <a:prstGeom prst="rect">
            <a:avLst/>
          </a:prstGeom>
          <a:solidFill>
            <a:schemeClr val="accent3">
              <a:lumMod val="40000"/>
              <a:lumOff val="60000"/>
            </a:schemeClr>
          </a:solidFill>
        </p:spPr>
        <p:txBody>
          <a:bodyPr wrap="square" rtlCol="0">
            <a:spAutoFit/>
          </a:bodyPr>
          <a:lstStyle/>
          <a:p>
            <a:r>
              <a:rPr lang="zh-TW" altLang="en-US" dirty="0">
                <a:latin typeface="SimSun" panose="02010600030101010101" pitchFamily="2" charset="-122"/>
                <a:ea typeface="SimSun" panose="02010600030101010101" pitchFamily="2" charset="-122"/>
              </a:rPr>
              <a:t>戰國時期</a:t>
            </a:r>
            <a:r>
              <a:rPr lang="zh-CN" altLang="en-US" dirty="0"/>
              <a:t>，</a:t>
            </a:r>
            <a:r>
              <a:rPr lang="zh-TW" altLang="en-US" dirty="0">
                <a:latin typeface="SimSun" panose="02010600030101010101" pitchFamily="2" charset="-122"/>
                <a:ea typeface="SimSun" panose="02010600030101010101" pitchFamily="2" charset="-122"/>
              </a:rPr>
              <a:t>匈奴曾與中國北部的國家</a:t>
            </a:r>
            <a:r>
              <a:rPr lang="zh-CN" altLang="en-US" dirty="0"/>
              <a:t>，</a:t>
            </a:r>
            <a:r>
              <a:rPr lang="zh-TW" altLang="en-US" dirty="0">
                <a:latin typeface="SimSun" panose="02010600030101010101" pitchFamily="2" charset="-122"/>
                <a:ea typeface="SimSun" panose="02010600030101010101" pitchFamily="2" charset="-122"/>
              </a:rPr>
              <a:t>如秦、趙、燕發生過戰爭。到了</a:t>
            </a:r>
            <a:r>
              <a:rPr lang="zh-CN" altLang="en-US" dirty="0"/>
              <a:t>公元前</a:t>
            </a:r>
            <a:r>
              <a:rPr lang="en-US" altLang="zh-CN" dirty="0"/>
              <a:t>200</a:t>
            </a:r>
            <a:r>
              <a:rPr lang="zh-CN" altLang="en-US" dirty="0"/>
              <a:t>年，匈奴再度</a:t>
            </a:r>
            <a:r>
              <a:rPr lang="zh-TW" altLang="en-US" dirty="0">
                <a:latin typeface="SimSun" panose="02010600030101010101" pitchFamily="2" charset="-122"/>
                <a:ea typeface="SimSun" panose="02010600030101010101" pitchFamily="2" charset="-122"/>
              </a:rPr>
              <a:t>大規模</a:t>
            </a:r>
            <a:r>
              <a:rPr lang="zh-CN" altLang="en-US" dirty="0"/>
              <a:t>入侵，漢高祖劉邦親率大軍與匈奴交戰，戰事失利，更一度被圍困於白登山（今山西省大同）</a:t>
            </a:r>
            <a:r>
              <a:rPr lang="en-US" altLang="zh-CN" dirty="0"/>
              <a:t>7</a:t>
            </a:r>
            <a:r>
              <a:rPr lang="zh-CN" altLang="en-US" dirty="0"/>
              <a:t>日，最後逃回長安。自此之後，漢朝採取「和親政策」，籠絡匈奴，以換取太平。</a:t>
            </a:r>
            <a:endParaRPr lang="en-US" dirty="0"/>
          </a:p>
        </p:txBody>
      </p:sp>
      <p:sp>
        <p:nvSpPr>
          <p:cNvPr id="6" name="TextBox 5"/>
          <p:cNvSpPr txBox="1"/>
          <p:nvPr/>
        </p:nvSpPr>
        <p:spPr>
          <a:xfrm>
            <a:off x="9837943" y="3048000"/>
            <a:ext cx="369332" cy="685800"/>
          </a:xfrm>
          <a:prstGeom prst="rect">
            <a:avLst/>
          </a:prstGeom>
          <a:noFill/>
        </p:spPr>
        <p:txBody>
          <a:bodyPr vert="eaVert" wrap="square" rtlCol="0">
            <a:spAutoFit/>
          </a:bodyPr>
          <a:lstStyle/>
          <a:p>
            <a:r>
              <a:rPr lang="zh-CN" altLang="en-US" sz="1200" b="1" dirty="0"/>
              <a:t>劉邦</a:t>
            </a:r>
            <a:endParaRPr lang="en-US" sz="1200" b="1" dirty="0"/>
          </a:p>
        </p:txBody>
      </p:sp>
      <p:pic>
        <p:nvPicPr>
          <p:cNvPr id="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6207" y="1098698"/>
            <a:ext cx="973178" cy="11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6635233" y="1456892"/>
            <a:ext cx="369332" cy="897734"/>
          </a:xfrm>
          <a:prstGeom prst="rect">
            <a:avLst/>
          </a:prstGeom>
          <a:noFill/>
        </p:spPr>
        <p:txBody>
          <a:bodyPr vert="eaVert" wrap="square" rtlCol="0">
            <a:spAutoFit/>
          </a:bodyPr>
          <a:lstStyle/>
          <a:p>
            <a:r>
              <a:rPr lang="zh-CN" altLang="en-US" sz="1200" b="1" dirty="0"/>
              <a:t>冒頓單于</a:t>
            </a:r>
            <a:endParaRPr lang="en-US" sz="1200" b="1" dirty="0"/>
          </a:p>
        </p:txBody>
      </p:sp>
      <p:sp>
        <p:nvSpPr>
          <p:cNvPr id="10" name="Rectangle 9"/>
          <p:cNvSpPr/>
          <p:nvPr/>
        </p:nvSpPr>
        <p:spPr>
          <a:xfrm>
            <a:off x="-7127" y="3007802"/>
            <a:ext cx="5448299" cy="385019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8600" y="3854506"/>
            <a:ext cx="1143000" cy="163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058" y="4111895"/>
            <a:ext cx="1137868" cy="129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urved Up Arrow 28"/>
          <p:cNvSpPr/>
          <p:nvPr/>
        </p:nvSpPr>
        <p:spPr>
          <a:xfrm flipH="1">
            <a:off x="964422" y="5486400"/>
            <a:ext cx="3505200" cy="685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urved Up Arrow 31"/>
          <p:cNvSpPr/>
          <p:nvPr/>
        </p:nvSpPr>
        <p:spPr>
          <a:xfrm flipV="1">
            <a:off x="1003585" y="3250917"/>
            <a:ext cx="3429000" cy="78874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0569" y="4967691"/>
            <a:ext cx="68580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73013" y="5505021"/>
            <a:ext cx="1127556" cy="51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3505201" y="5638801"/>
            <a:ext cx="783253" cy="246221"/>
          </a:xfrm>
          <a:prstGeom prst="rect">
            <a:avLst/>
          </a:prstGeom>
          <a:noFill/>
        </p:spPr>
        <p:txBody>
          <a:bodyPr wrap="square" rtlCol="0">
            <a:spAutoFit/>
          </a:bodyPr>
          <a:lstStyle/>
          <a:p>
            <a:r>
              <a:rPr lang="zh-CN" altLang="en-US" sz="1000" b="1" dirty="0">
                <a:latin typeface="黑体" panose="02010609060101010101" pitchFamily="49" charset="-122"/>
                <a:ea typeface="黑体" panose="02010609060101010101" pitchFamily="49" charset="-122"/>
              </a:rPr>
              <a:t>公主</a:t>
            </a:r>
            <a:endParaRPr lang="en-US" sz="1000" b="1" dirty="0">
              <a:latin typeface="黑体" panose="02010609060101010101" pitchFamily="49" charset="-122"/>
              <a:ea typeface="黑体" panose="02010609060101010101" pitchFamily="49" charset="-122"/>
            </a:endParaRPr>
          </a:p>
        </p:txBody>
      </p:sp>
      <p:sp>
        <p:nvSpPr>
          <p:cNvPr id="33" name="TextBox 32"/>
          <p:cNvSpPr txBox="1"/>
          <p:nvPr/>
        </p:nvSpPr>
        <p:spPr>
          <a:xfrm>
            <a:off x="1794045" y="3447505"/>
            <a:ext cx="831511" cy="338554"/>
          </a:xfrm>
          <a:prstGeom prst="rect">
            <a:avLst/>
          </a:prstGeom>
          <a:noFill/>
        </p:spPr>
        <p:txBody>
          <a:bodyPr wrap="square" rtlCol="0">
            <a:spAutoFit/>
          </a:bodyPr>
          <a:lstStyle/>
          <a:p>
            <a:r>
              <a:rPr lang="zh-CN" altLang="en-US" sz="1600" dirty="0"/>
              <a:t>和平</a:t>
            </a:r>
            <a:endParaRPr lang="en-US" sz="1600" dirty="0"/>
          </a:p>
        </p:txBody>
      </p:sp>
      <p:pic>
        <p:nvPicPr>
          <p:cNvPr id="1027" name="Picture 3" descr="G:\EDB Design House\軍隊\887488ec16722ebabc1afd5b5f88397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4088" y="3436144"/>
            <a:ext cx="595312" cy="595313"/>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p:cNvSpPr/>
          <p:nvPr/>
        </p:nvSpPr>
        <p:spPr>
          <a:xfrm>
            <a:off x="2315848" y="3386614"/>
            <a:ext cx="733659" cy="6943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2362201" y="3505200"/>
            <a:ext cx="638369" cy="457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Oval Callout 37"/>
          <p:cNvSpPr/>
          <p:nvPr/>
        </p:nvSpPr>
        <p:spPr>
          <a:xfrm>
            <a:off x="4288454" y="3250916"/>
            <a:ext cx="1152719" cy="750114"/>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rPr>
              <a:t>很屈辱，沒面子！</a:t>
            </a:r>
            <a:endParaRPr lang="en-US" sz="1400" dirty="0">
              <a:solidFill>
                <a:schemeClr val="tx1"/>
              </a:solidFill>
            </a:endParaRPr>
          </a:p>
        </p:txBody>
      </p:sp>
      <p:sp>
        <p:nvSpPr>
          <p:cNvPr id="39" name="TextBox 38"/>
          <p:cNvSpPr txBox="1"/>
          <p:nvPr/>
        </p:nvSpPr>
        <p:spPr>
          <a:xfrm>
            <a:off x="42390" y="3048000"/>
            <a:ext cx="1405411" cy="369332"/>
          </a:xfrm>
          <a:prstGeom prst="rect">
            <a:avLst/>
          </a:prstGeom>
          <a:noFill/>
        </p:spPr>
        <p:txBody>
          <a:bodyPr wrap="square" rtlCol="0">
            <a:spAutoFit/>
          </a:bodyPr>
          <a:lstStyle/>
          <a:p>
            <a:r>
              <a:rPr lang="zh-CN" altLang="en-US" b="1" dirty="0"/>
              <a:t>和親政策</a:t>
            </a:r>
            <a:endParaRPr lang="en-US" b="1" dirty="0"/>
          </a:p>
        </p:txBody>
      </p:sp>
      <p:sp>
        <p:nvSpPr>
          <p:cNvPr id="8" name="文字方塊 7"/>
          <p:cNvSpPr txBox="1"/>
          <p:nvPr/>
        </p:nvSpPr>
        <p:spPr>
          <a:xfrm>
            <a:off x="6568729" y="5133591"/>
            <a:ext cx="5262979" cy="1200329"/>
          </a:xfrm>
          <a:prstGeom prst="rect">
            <a:avLst/>
          </a:prstGeom>
          <a:solidFill>
            <a:schemeClr val="accent1">
              <a:lumMod val="20000"/>
              <a:lumOff val="80000"/>
            </a:schemeClr>
          </a:solidFill>
          <a:ln>
            <a:solidFill>
              <a:schemeClr val="accent1"/>
            </a:solidFill>
          </a:ln>
        </p:spPr>
        <p:txBody>
          <a:bodyPr wrap="none" rtlCol="0">
            <a:spAutoFit/>
          </a:bodyPr>
          <a:lstStyle/>
          <a:p>
            <a:r>
              <a:rPr lang="zh-TW" altLang="en-US" dirty="0">
                <a:latin typeface="SimSun" panose="02010600030101010101" pitchFamily="2" charset="-122"/>
                <a:ea typeface="SimSun" panose="02010600030101010101" pitchFamily="2" charset="-122"/>
              </a:rPr>
              <a:t>想一想：戰國時期這些國家怎樣防範匈奴的入侵？</a:t>
            </a:r>
            <a:endParaRPr lang="en-US" altLang="zh-TW" dirty="0">
              <a:latin typeface="SimSun" panose="02010600030101010101" pitchFamily="2" charset="-122"/>
              <a:ea typeface="SimSun" panose="02010600030101010101" pitchFamily="2" charset="-122"/>
            </a:endParaRPr>
          </a:p>
          <a:p>
            <a:r>
              <a:rPr lang="en-US" altLang="zh-TW" dirty="0">
                <a:latin typeface="Times New Roman" panose="02020603050405020304" pitchFamily="18" charset="0"/>
                <a:ea typeface="SimSun" panose="02010600030101010101" pitchFamily="2" charset="-122"/>
                <a:cs typeface="Times New Roman" panose="02020603050405020304" pitchFamily="18" charset="0"/>
              </a:rPr>
              <a:t>A</a:t>
            </a:r>
            <a:r>
              <a:rPr lang="zh-TW" altLang="en-US" dirty="0">
                <a:latin typeface="Times New Roman" panose="02020603050405020304" pitchFamily="18" charset="0"/>
                <a:ea typeface="SimSun" panose="02010600030101010101" pitchFamily="2" charset="-122"/>
                <a:cs typeface="Times New Roman" panose="02020603050405020304" pitchFamily="18" charset="0"/>
              </a:rPr>
              <a:t> 研製火藥</a:t>
            </a:r>
            <a:endParaRPr lang="en-US" altLang="zh-TW" dirty="0">
              <a:latin typeface="Times New Roman" panose="02020603050405020304" pitchFamily="18" charset="0"/>
              <a:ea typeface="SimSun" panose="02010600030101010101" pitchFamily="2" charset="-122"/>
              <a:cs typeface="Times New Roman" panose="02020603050405020304" pitchFamily="18" charset="0"/>
            </a:endParaRPr>
          </a:p>
          <a:p>
            <a:r>
              <a:rPr lang="en-US" altLang="zh-TW" dirty="0">
                <a:latin typeface="Times New Roman" panose="02020603050405020304" pitchFamily="18" charset="0"/>
                <a:ea typeface="SimSun" panose="02010600030101010101" pitchFamily="2" charset="-122"/>
                <a:cs typeface="Times New Roman" panose="02020603050405020304" pitchFamily="18" charset="0"/>
              </a:rPr>
              <a:t>B</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zh-TW" altLang="en-US" dirty="0">
                <a:latin typeface="SimSun" panose="02010600030101010101" pitchFamily="2" charset="-122"/>
                <a:ea typeface="SimSun" panose="02010600030101010101" pitchFamily="2" charset="-122"/>
                <a:cs typeface="Times New Roman" panose="02020603050405020304" pitchFamily="18" charset="0"/>
              </a:rPr>
              <a:t>建造長城</a:t>
            </a:r>
            <a:endParaRPr lang="en-US" altLang="zh-TW" dirty="0">
              <a:latin typeface="SimSun" panose="02010600030101010101" pitchFamily="2" charset="-122"/>
              <a:ea typeface="SimSun" panose="02010600030101010101" pitchFamily="2" charset="-122"/>
              <a:cs typeface="Times New Roman" panose="02020603050405020304" pitchFamily="18" charset="0"/>
            </a:endParaRPr>
          </a:p>
          <a:p>
            <a:r>
              <a:rPr lang="en-US" altLang="zh-TW" dirty="0">
                <a:latin typeface="Times New Roman" panose="02020603050405020304" pitchFamily="18" charset="0"/>
                <a:ea typeface="SimSun" panose="02010600030101010101" pitchFamily="2" charset="-122"/>
                <a:cs typeface="Times New Roman" panose="02020603050405020304" pitchFamily="18" charset="0"/>
              </a:rPr>
              <a:t>C</a:t>
            </a:r>
            <a:r>
              <a:rPr lang="zh-TW" altLang="en-US" dirty="0">
                <a:latin typeface="Times New Roman" panose="02020603050405020304" pitchFamily="18" charset="0"/>
                <a:ea typeface="SimSun" panose="02010600030101010101" pitchFamily="2" charset="-122"/>
                <a:cs typeface="Times New Roman" panose="02020603050405020304" pitchFamily="18" charset="0"/>
              </a:rPr>
              <a:t> 散播瘟疫</a:t>
            </a:r>
            <a:endParaRPr lang="en-US" altLang="zh-TW"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TextBox 8"/>
          <p:cNvSpPr txBox="1"/>
          <p:nvPr/>
        </p:nvSpPr>
        <p:spPr>
          <a:xfrm>
            <a:off x="10649950" y="6333919"/>
            <a:ext cx="1080802" cy="369332"/>
          </a:xfrm>
          <a:prstGeom prst="rect">
            <a:avLst/>
          </a:prstGeom>
          <a:noFill/>
        </p:spPr>
        <p:txBody>
          <a:bodyPr wrap="square" rtlCol="0">
            <a:spAutoFit/>
          </a:bodyPr>
          <a:lstStyle/>
          <a:p>
            <a:r>
              <a:rPr lang="zh-CN" altLang="en-US" dirty="0">
                <a:solidFill>
                  <a:srgbClr val="C00000"/>
                </a:solidFill>
              </a:rPr>
              <a:t>答案：</a:t>
            </a:r>
            <a:r>
              <a:rPr lang="en-US" altLang="zh-CN" dirty="0">
                <a:solidFill>
                  <a:srgbClr val="C00000"/>
                </a:solidFill>
              </a:rPr>
              <a:t>B</a:t>
            </a:r>
            <a:endParaRPr lang="en-US" dirty="0">
              <a:solidFill>
                <a:srgbClr val="C00000"/>
              </a:solidFill>
            </a:endParaRPr>
          </a:p>
        </p:txBody>
      </p:sp>
    </p:spTree>
    <p:extLst>
      <p:ext uri="{BB962C8B-B14F-4D97-AF65-F5344CB8AC3E}">
        <p14:creationId xmlns:p14="http://schemas.microsoft.com/office/powerpoint/2010/main" val="28102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 y="-22953"/>
            <a:ext cx="12161837" cy="68809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390" y="-9041"/>
            <a:ext cx="4605811" cy="523220"/>
          </a:xfrm>
          <a:prstGeom prst="rect">
            <a:avLst/>
          </a:prstGeom>
          <a:noFill/>
        </p:spPr>
        <p:txBody>
          <a:bodyPr wrap="square" rtlCol="0">
            <a:spAutoFit/>
          </a:bodyPr>
          <a:lstStyle/>
          <a:p>
            <a:r>
              <a:rPr lang="en-US" altLang="zh-TW"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D. The Menace of the Huns</a:t>
            </a:r>
            <a:endParaRPr lang="en-US"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2" name="TextBox 1"/>
          <p:cNvSpPr txBox="1"/>
          <p:nvPr/>
        </p:nvSpPr>
        <p:spPr>
          <a:xfrm>
            <a:off x="6248399" y="707430"/>
            <a:ext cx="1676400" cy="646331"/>
          </a:xfrm>
          <a:prstGeom prst="rect">
            <a:avLst/>
          </a:prstGeom>
          <a:noFill/>
        </p:spPr>
        <p:txBody>
          <a:bodyPr wrap="square" rtlCol="0">
            <a:spAutoFit/>
          </a:bodyPr>
          <a:lstStyle/>
          <a:p>
            <a:r>
              <a:rPr lang="en-US" altLang="zh-CN" dirty="0">
                <a:latin typeface="Times New Roman" panose="02020603050405020304" pitchFamily="18" charset="0"/>
                <a:ea typeface="华文琥珀" panose="02010800040101010101" pitchFamily="2" charset="-122"/>
                <a:cs typeface="Times New Roman" panose="02020603050405020304" pitchFamily="18" charset="0"/>
              </a:rPr>
              <a:t>Hun Controlled Area</a:t>
            </a:r>
            <a:endParaRPr lang="en-US" dirty="0">
              <a:latin typeface="Times New Roman" panose="02020603050405020304" pitchFamily="18" charset="0"/>
              <a:ea typeface="华文琥珀" panose="02010800040101010101" pitchFamily="2" charset="-122"/>
              <a:cs typeface="Times New Roman" panose="02020603050405020304" pitchFamily="18" charset="0"/>
            </a:endParaRPr>
          </a:p>
        </p:txBody>
      </p:sp>
      <p:sp>
        <p:nvSpPr>
          <p:cNvPr id="4" name="TextBox 3"/>
          <p:cNvSpPr txBox="1"/>
          <p:nvPr/>
        </p:nvSpPr>
        <p:spPr>
          <a:xfrm>
            <a:off x="10183898" y="3886201"/>
            <a:ext cx="1169902" cy="646331"/>
          </a:xfrm>
          <a:prstGeom prst="rect">
            <a:avLst/>
          </a:prstGeom>
          <a:noFill/>
        </p:spPr>
        <p:txBody>
          <a:bodyPr wrap="square" rtlCol="0">
            <a:spAutoFit/>
          </a:bodyPr>
          <a:lstStyle/>
          <a:p>
            <a:r>
              <a:rPr lang="en-US" altLang="zh-CN" b="1" dirty="0">
                <a:latin typeface="Times New Roman" panose="02020603050405020304" pitchFamily="18" charset="0"/>
                <a:ea typeface="文鼎火柴體" panose="020B0609010101010101" pitchFamily="49" charset="-120"/>
                <a:cs typeface="Times New Roman" panose="02020603050405020304" pitchFamily="18" charset="0"/>
              </a:rPr>
              <a:t>Western Han</a:t>
            </a:r>
            <a:endParaRPr lang="en-US" b="1" dirty="0">
              <a:latin typeface="Times New Roman" panose="02020603050405020304" pitchFamily="18" charset="0"/>
              <a:ea typeface="文鼎火柴體" panose="020B0609010101010101" pitchFamily="49" charset="-120"/>
              <a:cs typeface="Times New Roman" panose="02020603050405020304" pitchFamily="18" charset="0"/>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32855">
            <a:off x="7538836" y="1440121"/>
            <a:ext cx="2026735" cy="140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9025938" y="2804250"/>
            <a:ext cx="1624013" cy="85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0439" y="1697224"/>
            <a:ext cx="1432719" cy="168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5937" y="2065513"/>
            <a:ext cx="1106496" cy="157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rot="21279264">
            <a:off x="10134380" y="2126107"/>
            <a:ext cx="791718" cy="461665"/>
          </a:xfrm>
          <a:prstGeom prst="rect">
            <a:avLst/>
          </a:prstGeom>
          <a:noFill/>
        </p:spPr>
        <p:txBody>
          <a:bodyPr wrap="square" rtlCol="0">
            <a:spAutoFit/>
          </a:bodyPr>
          <a:lstStyle/>
          <a:p>
            <a:r>
              <a:rPr lang="en-US" altLang="zh-CN" sz="1200" dirty="0" err="1">
                <a:latin typeface="Times New Roman" panose="02020603050405020304" pitchFamily="18" charset="0"/>
                <a:ea typeface="华文新魏" panose="02010800040101010101" pitchFamily="2" charset="-122"/>
                <a:cs typeface="Times New Roman" panose="02020603050405020304" pitchFamily="18" charset="0"/>
              </a:rPr>
              <a:t>Baideng</a:t>
            </a:r>
            <a:r>
              <a:rPr lang="en-US" altLang="zh-CN" sz="1200" dirty="0">
                <a:latin typeface="Times New Roman" panose="02020603050405020304" pitchFamily="18" charset="0"/>
                <a:ea typeface="华文新魏" panose="02010800040101010101" pitchFamily="2" charset="-122"/>
                <a:cs typeface="Times New Roman" panose="02020603050405020304" pitchFamily="18" charset="0"/>
              </a:rPr>
              <a:t> hill</a:t>
            </a:r>
            <a:endParaRPr lang="en-US" sz="1200" dirty="0">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5" name="TextBox 4"/>
          <p:cNvSpPr txBox="1"/>
          <p:nvPr/>
        </p:nvSpPr>
        <p:spPr>
          <a:xfrm>
            <a:off x="110919" y="764273"/>
            <a:ext cx="4939981" cy="2031325"/>
          </a:xfrm>
          <a:prstGeom prst="rect">
            <a:avLst/>
          </a:prstGeom>
          <a:solidFill>
            <a:schemeClr val="accent3">
              <a:lumMod val="40000"/>
              <a:lumOff val="60000"/>
            </a:schemeClr>
          </a:solidFill>
        </p:spPr>
        <p:txBody>
          <a:bodyPr wrap="square" rtlCol="0">
            <a:spAutoFit/>
          </a:bodyPr>
          <a:lstStyle/>
          <a:p>
            <a:r>
              <a:rPr lang="en-US" altLang="zh-TW" sz="1400" dirty="0">
                <a:latin typeface="Times New Roman" panose="02020603050405020304" pitchFamily="18" charset="0"/>
                <a:ea typeface="SimSun" panose="02010600030101010101" pitchFamily="2" charset="-122"/>
                <a:cs typeface="Times New Roman" panose="02020603050405020304" pitchFamily="18" charset="0"/>
              </a:rPr>
              <a:t>In the Warring</a:t>
            </a:r>
            <a:r>
              <a:rPr lang="zh-TW"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sz="1400" dirty="0">
                <a:latin typeface="Times New Roman" panose="02020603050405020304" pitchFamily="18" charset="0"/>
                <a:ea typeface="SimSun" panose="02010600030101010101" pitchFamily="2" charset="-122"/>
                <a:cs typeface="Times New Roman" panose="02020603050405020304" pitchFamily="18" charset="0"/>
              </a:rPr>
              <a:t>States</a:t>
            </a:r>
            <a:r>
              <a:rPr lang="zh-TW"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sz="1400" dirty="0">
                <a:latin typeface="Times New Roman" panose="02020603050405020304" pitchFamily="18" charset="0"/>
                <a:ea typeface="SimSun" panose="02010600030101010101" pitchFamily="2" charset="-122"/>
                <a:cs typeface="Times New Roman" panose="02020603050405020304" pitchFamily="18" charset="0"/>
              </a:rPr>
              <a:t>period,</a:t>
            </a:r>
            <a:r>
              <a:rPr lang="zh-TW" altLang="en-US" sz="1400"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sz="1400" dirty="0">
                <a:latin typeface="Times New Roman" panose="02020603050405020304" pitchFamily="18" charset="0"/>
                <a:ea typeface="SimSun" panose="02010600030101010101" pitchFamily="2" charset="-122"/>
                <a:cs typeface="Times New Roman" panose="02020603050405020304" pitchFamily="18" charset="0"/>
              </a:rPr>
              <a:t>war</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s often </a:t>
            </a:r>
            <a:r>
              <a:rPr lang="en-US" altLang="zh-TW" sz="1400" dirty="0">
                <a:latin typeface="Times New Roman" panose="02020603050405020304" pitchFamily="18" charset="0"/>
                <a:ea typeface="SimSun" panose="02010600030101010101" pitchFamily="2" charset="-122"/>
                <a:cs typeface="Times New Roman" panose="02020603050405020304" pitchFamily="18" charset="0"/>
              </a:rPr>
              <a:t>broke out between the Huns and northern Chinese states. In 200B.C., the Huns invaded t</a:t>
            </a:r>
            <a:r>
              <a:rPr lang="en-US" altLang="zh-CN" sz="1400" dirty="0">
                <a:latin typeface="Times New Roman" panose="02020603050405020304" pitchFamily="18" charset="0"/>
                <a:ea typeface="SimSun" panose="02010600030101010101" pitchFamily="2" charset="-122"/>
                <a:cs typeface="Times New Roman" panose="02020603050405020304" pitchFamily="18" charset="0"/>
              </a:rPr>
              <a:t>he Han empire. </a:t>
            </a:r>
            <a:r>
              <a:rPr lang="en-US" altLang="zh-TW" sz="1400" dirty="0">
                <a:latin typeface="Times New Roman" panose="02020603050405020304" pitchFamily="18" charset="0"/>
                <a:ea typeface="SimSun" panose="02010600030101010101" pitchFamily="2" charset="-122"/>
                <a:cs typeface="Times New Roman" panose="02020603050405020304" pitchFamily="18" charset="0"/>
              </a:rPr>
              <a:t>Liu Bang, the founding emperor, led a large army and battled the Huns but was defeated. He was surrounded and trapped at the </a:t>
            </a:r>
            <a:r>
              <a:rPr lang="en-US" altLang="zh-TW" sz="1400" dirty="0" err="1">
                <a:latin typeface="Times New Roman" panose="02020603050405020304" pitchFamily="18" charset="0"/>
                <a:ea typeface="SimSun" panose="02010600030101010101" pitchFamily="2" charset="-122"/>
                <a:cs typeface="Times New Roman" panose="02020603050405020304" pitchFamily="18" charset="0"/>
              </a:rPr>
              <a:t>Baideng</a:t>
            </a:r>
            <a:r>
              <a:rPr lang="en-US" altLang="zh-TW" sz="1400" dirty="0">
                <a:latin typeface="Times New Roman" panose="02020603050405020304" pitchFamily="18" charset="0"/>
                <a:ea typeface="SimSun" panose="02010600030101010101" pitchFamily="2" charset="-122"/>
                <a:cs typeface="Times New Roman" panose="02020603050405020304" pitchFamily="18" charset="0"/>
              </a:rPr>
              <a:t> hill </a:t>
            </a:r>
            <a:r>
              <a:rPr lang="en-US" altLang="zh-CN" sz="1400" dirty="0">
                <a:latin typeface="Times New Roman" panose="02020603050405020304" pitchFamily="18" charset="0"/>
                <a:cs typeface="Times New Roman" panose="02020603050405020304" pitchFamily="18" charset="0"/>
              </a:rPr>
              <a:t>(in modern</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day</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Datong, Shanxi</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province)</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for</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7</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days.</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In</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the</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end,</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he escaped back</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to</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the capital of </a:t>
            </a:r>
            <a:r>
              <a:rPr lang="en-US" altLang="zh-CN" sz="1400" dirty="0" err="1">
                <a:latin typeface="Times New Roman" panose="02020603050405020304" pitchFamily="18" charset="0"/>
                <a:cs typeface="Times New Roman" panose="02020603050405020304" pitchFamily="18" charset="0"/>
              </a:rPr>
              <a:t>Chang’an</a:t>
            </a:r>
            <a:r>
              <a:rPr lang="en-US" altLang="zh-CN" sz="1400" dirty="0">
                <a:latin typeface="Times New Roman" panose="02020603050405020304" pitchFamily="18" charset="0"/>
                <a:cs typeface="Times New Roman" panose="02020603050405020304" pitchFamily="18" charset="0"/>
              </a:rPr>
              <a:t>. Since then, the </a:t>
            </a:r>
            <a:r>
              <a:rPr lang="en-US" altLang="zh-CN" sz="1400">
                <a:latin typeface="Times New Roman" panose="02020603050405020304" pitchFamily="18" charset="0"/>
                <a:cs typeface="Times New Roman" panose="02020603050405020304" pitchFamily="18" charset="0"/>
              </a:rPr>
              <a:t>Han Dynasty </a:t>
            </a:r>
            <a:r>
              <a:rPr lang="en-US" altLang="zh-CN" sz="1400" dirty="0">
                <a:latin typeface="Times New Roman" panose="02020603050405020304" pitchFamily="18" charset="0"/>
                <a:cs typeface="Times New Roman" panose="02020603050405020304" pitchFamily="18" charset="0"/>
              </a:rPr>
              <a:t>used the policy of </a:t>
            </a:r>
            <a:r>
              <a:rPr lang="en-US" altLang="zh-CN" sz="1400" i="1" dirty="0" err="1">
                <a:latin typeface="Times New Roman" panose="02020603050405020304" pitchFamily="18" charset="0"/>
                <a:cs typeface="Times New Roman" panose="02020603050405020304" pitchFamily="18" charset="0"/>
              </a:rPr>
              <a:t>heqin</a:t>
            </a:r>
            <a:r>
              <a:rPr lang="en-US" altLang="zh-CN" sz="1400" dirty="0">
                <a:latin typeface="Times New Roman" panose="02020603050405020304" pitchFamily="18" charset="0"/>
                <a:cs typeface="Times New Roman" panose="02020603050405020304" pitchFamily="18" charset="0"/>
              </a:rPr>
              <a:t> (marriage ties for peace) to make peace with the Huns, exchanging marriages for peace and security.</a:t>
            </a:r>
            <a:endParaRPr lang="en-US" sz="1400" dirty="0">
              <a:latin typeface="Times New Roman" panose="02020603050405020304" pitchFamily="18" charset="0"/>
              <a:cs typeface="Times New Roman" panose="02020603050405020304" pitchFamily="18" charset="0"/>
            </a:endParaRPr>
          </a:p>
        </p:txBody>
      </p:sp>
      <p:sp>
        <p:nvSpPr>
          <p:cNvPr id="6" name="TextBox 5"/>
          <p:cNvSpPr txBox="1"/>
          <p:nvPr/>
        </p:nvSpPr>
        <p:spPr>
          <a:xfrm rot="16200000">
            <a:off x="9901199" y="2809101"/>
            <a:ext cx="553998" cy="685800"/>
          </a:xfrm>
          <a:prstGeom prst="rect">
            <a:avLst/>
          </a:prstGeom>
          <a:noFill/>
        </p:spPr>
        <p:txBody>
          <a:bodyPr vert="eaVert" wrap="square" rtlCol="0">
            <a:spAutoFit/>
          </a:bodyPr>
          <a:lstStyle/>
          <a:p>
            <a:r>
              <a:rPr lang="en-US" altLang="zh-CN" sz="1200" b="1" dirty="0">
                <a:latin typeface="Times New Roman" panose="02020603050405020304" pitchFamily="18" charset="0"/>
                <a:cs typeface="Times New Roman" panose="02020603050405020304" pitchFamily="18" charset="0"/>
              </a:rPr>
              <a:t>Liu Bang</a:t>
            </a:r>
            <a:endParaRPr lang="en-US" sz="1200" b="1" dirty="0">
              <a:latin typeface="Times New Roman" panose="02020603050405020304" pitchFamily="18" charset="0"/>
              <a:cs typeface="Times New Roman" panose="02020603050405020304" pitchFamily="18" charset="0"/>
            </a:endParaRPr>
          </a:p>
        </p:txBody>
      </p:sp>
      <p:pic>
        <p:nvPicPr>
          <p:cNvPr id="2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6207" y="1098698"/>
            <a:ext cx="973178" cy="111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rot="16200000">
            <a:off x="6450567" y="1456892"/>
            <a:ext cx="553998" cy="897734"/>
          </a:xfrm>
          <a:prstGeom prst="rect">
            <a:avLst/>
          </a:prstGeom>
          <a:noFill/>
        </p:spPr>
        <p:txBody>
          <a:bodyPr vert="eaVert" wrap="square" rtlCol="0">
            <a:spAutoFit/>
          </a:bodyPr>
          <a:lstStyle/>
          <a:p>
            <a:r>
              <a:rPr lang="en-US" altLang="zh-CN" sz="1200" b="1" dirty="0" err="1">
                <a:latin typeface="Times New Roman" panose="02020603050405020304" pitchFamily="18" charset="0"/>
                <a:cs typeface="Times New Roman" panose="02020603050405020304" pitchFamily="18" charset="0"/>
              </a:rPr>
              <a:t>Maodun</a:t>
            </a:r>
            <a:r>
              <a:rPr lang="en-US" altLang="zh-CN" sz="1200" b="1" dirty="0">
                <a:latin typeface="Times New Roman" panose="02020603050405020304" pitchFamily="18" charset="0"/>
                <a:cs typeface="Times New Roman" panose="02020603050405020304" pitchFamily="18" charset="0"/>
              </a:rPr>
              <a:t> </a:t>
            </a:r>
            <a:r>
              <a:rPr lang="en-US" altLang="zh-CN" sz="1200" b="1" dirty="0" err="1">
                <a:latin typeface="Times New Roman" panose="02020603050405020304" pitchFamily="18" charset="0"/>
                <a:cs typeface="Times New Roman" panose="02020603050405020304" pitchFamily="18" charset="0"/>
              </a:rPr>
              <a:t>Chanyu</a:t>
            </a:r>
            <a:endParaRPr lang="en-US" sz="12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7127" y="3007802"/>
            <a:ext cx="5448299" cy="385019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8600" y="3854506"/>
            <a:ext cx="1143000" cy="163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8058" y="4111895"/>
            <a:ext cx="1137868" cy="129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urved Up Arrow 28"/>
          <p:cNvSpPr/>
          <p:nvPr/>
        </p:nvSpPr>
        <p:spPr>
          <a:xfrm flipH="1">
            <a:off x="964422" y="5486400"/>
            <a:ext cx="3505200" cy="685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2" name="Curved Up Arrow 31"/>
          <p:cNvSpPr/>
          <p:nvPr/>
        </p:nvSpPr>
        <p:spPr>
          <a:xfrm flipV="1">
            <a:off x="1003585" y="3250917"/>
            <a:ext cx="3429000" cy="78874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3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00569" y="4967691"/>
            <a:ext cx="68580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3505201" y="5638801"/>
            <a:ext cx="783253" cy="246221"/>
          </a:xfrm>
          <a:prstGeom prst="rect">
            <a:avLst/>
          </a:prstGeom>
          <a:noFill/>
        </p:spPr>
        <p:txBody>
          <a:bodyPr wrap="square" rtlCol="0">
            <a:spAutoFit/>
          </a:bodyPr>
          <a:lstStyle/>
          <a:p>
            <a:r>
              <a:rPr lang="en-US" altLang="zh-CN" sz="1000" dirty="0"/>
              <a:t>Princess</a:t>
            </a:r>
            <a:endParaRPr lang="en-US" sz="1000" dirty="0"/>
          </a:p>
        </p:txBody>
      </p:sp>
      <p:sp>
        <p:nvSpPr>
          <p:cNvPr id="33" name="TextBox 32"/>
          <p:cNvSpPr txBox="1"/>
          <p:nvPr/>
        </p:nvSpPr>
        <p:spPr>
          <a:xfrm>
            <a:off x="1643812" y="3508994"/>
            <a:ext cx="831511"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Peace</a:t>
            </a:r>
            <a:endParaRPr lang="en-US" sz="1600" dirty="0">
              <a:latin typeface="Times New Roman" panose="02020603050405020304" pitchFamily="18" charset="0"/>
              <a:cs typeface="Times New Roman" panose="02020603050405020304" pitchFamily="18" charset="0"/>
            </a:endParaRPr>
          </a:p>
        </p:txBody>
      </p:sp>
      <p:pic>
        <p:nvPicPr>
          <p:cNvPr id="1027" name="Picture 3" descr="G:\EDB Design House\軍隊\887488ec16722ebabc1afd5b5f88397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34088" y="3436144"/>
            <a:ext cx="595312" cy="595313"/>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p:cNvSpPr/>
          <p:nvPr/>
        </p:nvSpPr>
        <p:spPr>
          <a:xfrm>
            <a:off x="2315848" y="3386614"/>
            <a:ext cx="733659" cy="6943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37" name="Straight Connector 36"/>
          <p:cNvCxnSpPr/>
          <p:nvPr/>
        </p:nvCxnSpPr>
        <p:spPr>
          <a:xfrm flipV="1">
            <a:off x="2362201" y="3505200"/>
            <a:ext cx="638369" cy="457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Oval Callout 37"/>
          <p:cNvSpPr/>
          <p:nvPr/>
        </p:nvSpPr>
        <p:spPr>
          <a:xfrm>
            <a:off x="4176059" y="3250916"/>
            <a:ext cx="1357773" cy="750114"/>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latin typeface="Times New Roman" panose="02020603050405020304" pitchFamily="18" charset="0"/>
                <a:cs typeface="Times New Roman" panose="02020603050405020304" pitchFamily="18" charset="0"/>
              </a:rPr>
              <a:t>Very humiliating! No face!</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101312" y="3201259"/>
            <a:ext cx="1133266" cy="954107"/>
          </a:xfrm>
          <a:prstGeom prst="rect">
            <a:avLst/>
          </a:prstGeom>
          <a:noFill/>
        </p:spPr>
        <p:txBody>
          <a:bodyPr wrap="square" rtlCol="0">
            <a:spAutoFit/>
          </a:bodyPr>
          <a:lstStyle/>
          <a:p>
            <a:pPr algn="ctr"/>
            <a:r>
              <a:rPr lang="en-US" altLang="zh-CN" sz="1400" b="1" i="1" dirty="0" err="1">
                <a:latin typeface="Times New Roman" panose="02020603050405020304" pitchFamily="18" charset="0"/>
                <a:cs typeface="Times New Roman" panose="02020603050405020304" pitchFamily="18" charset="0"/>
              </a:rPr>
              <a:t>Heqin</a:t>
            </a:r>
            <a:r>
              <a:rPr lang="en-US" altLang="zh-CN" sz="1400" b="1" i="1" dirty="0">
                <a:latin typeface="Times New Roman" panose="02020603050405020304" pitchFamily="18" charset="0"/>
                <a:cs typeface="Times New Roman" panose="02020603050405020304" pitchFamily="18" charset="0"/>
              </a:rPr>
              <a:t> </a:t>
            </a:r>
            <a:r>
              <a:rPr lang="en-US" altLang="zh-CN" sz="1400" b="1" dirty="0">
                <a:latin typeface="Times New Roman" panose="02020603050405020304" pitchFamily="18" charset="0"/>
                <a:cs typeface="Times New Roman" panose="02020603050405020304" pitchFamily="18" charset="0"/>
              </a:rPr>
              <a:t>(marriage alliance) Policy</a:t>
            </a:r>
            <a:endParaRPr lang="en-US" sz="1400" b="1" dirty="0">
              <a:latin typeface="Times New Roman" panose="02020603050405020304" pitchFamily="18" charset="0"/>
              <a:cs typeface="Times New Roman" panose="02020603050405020304" pitchFamily="18" charset="0"/>
            </a:endParaRPr>
          </a:p>
        </p:txBody>
      </p:sp>
      <p:sp>
        <p:nvSpPr>
          <p:cNvPr id="8" name="文字方塊 7"/>
          <p:cNvSpPr txBox="1"/>
          <p:nvPr/>
        </p:nvSpPr>
        <p:spPr>
          <a:xfrm>
            <a:off x="6568729" y="5133590"/>
            <a:ext cx="5448299" cy="1477328"/>
          </a:xfrm>
          <a:prstGeom prst="rect">
            <a:avLst/>
          </a:prstGeom>
          <a:solidFill>
            <a:schemeClr val="accent1">
              <a:lumMod val="20000"/>
              <a:lumOff val="80000"/>
            </a:schemeClr>
          </a:solidFill>
          <a:ln>
            <a:solidFill>
              <a:schemeClr val="accent1"/>
            </a:solidFill>
          </a:ln>
        </p:spPr>
        <p:txBody>
          <a:bodyPr wrap="square" rtlCol="0">
            <a:spAutoFit/>
          </a:bodyPr>
          <a:lstStyle/>
          <a:p>
            <a:r>
              <a:rPr lang="en-US" altLang="zh-TW" dirty="0">
                <a:latin typeface="Times New Roman" panose="02020603050405020304" pitchFamily="18" charset="0"/>
                <a:ea typeface="SimSun" panose="02010600030101010101" pitchFamily="2" charset="-122"/>
                <a:cs typeface="Times New Roman" panose="02020603050405020304" pitchFamily="18" charset="0"/>
              </a:rPr>
              <a:t>Think:</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During the Warring</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States</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period,</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how did northern states prevent invasion by Huns? </a:t>
            </a:r>
          </a:p>
          <a:p>
            <a:r>
              <a:rPr lang="en-US" altLang="zh-TW" dirty="0">
                <a:latin typeface="Times New Roman" panose="02020603050405020304" pitchFamily="18" charset="0"/>
                <a:ea typeface="SimSun" panose="02010600030101010101" pitchFamily="2" charset="-122"/>
                <a:cs typeface="Times New Roman" panose="02020603050405020304" pitchFamily="18" charset="0"/>
              </a:rPr>
              <a:t>A</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made gunpowder</a:t>
            </a:r>
          </a:p>
          <a:p>
            <a:r>
              <a:rPr lang="en-US" altLang="zh-TW" dirty="0">
                <a:latin typeface="Times New Roman" panose="02020603050405020304" pitchFamily="18" charset="0"/>
                <a:ea typeface="SimSun" panose="02010600030101010101" pitchFamily="2" charset="-122"/>
                <a:cs typeface="Times New Roman" panose="02020603050405020304" pitchFamily="18" charset="0"/>
              </a:rPr>
              <a:t>B</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constructed the Great Wall</a:t>
            </a:r>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ea typeface="SimSun" panose="02010600030101010101" pitchFamily="2" charset="-122"/>
                <a:cs typeface="Times New Roman" panose="02020603050405020304" pitchFamily="18" charset="0"/>
              </a:rPr>
              <a:t>C</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spread</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plague</a:t>
            </a:r>
          </a:p>
        </p:txBody>
      </p:sp>
      <p:sp>
        <p:nvSpPr>
          <p:cNvPr id="9" name="TextBox 8"/>
          <p:cNvSpPr txBox="1"/>
          <p:nvPr/>
        </p:nvSpPr>
        <p:spPr>
          <a:xfrm>
            <a:off x="10634869" y="5924297"/>
            <a:ext cx="1080802" cy="646331"/>
          </a:xfrm>
          <a:prstGeom prst="rect">
            <a:avLst/>
          </a:prstGeom>
          <a:noFill/>
        </p:spPr>
        <p:txBody>
          <a:bodyPr wrap="square" rtlCol="0">
            <a:spAutoFit/>
          </a:bodyPr>
          <a:lstStyle/>
          <a:p>
            <a:r>
              <a:rPr lang="en-US" altLang="zh-CN" dirty="0">
                <a:solidFill>
                  <a:srgbClr val="C00000"/>
                </a:solidFill>
                <a:latin typeface="Times New Roman" panose="02020603050405020304" pitchFamily="18" charset="0"/>
                <a:cs typeface="Times New Roman" panose="02020603050405020304" pitchFamily="18" charset="0"/>
              </a:rPr>
              <a:t>Answer</a:t>
            </a:r>
            <a:r>
              <a:rPr lang="zh-CN" altLang="en-US" dirty="0">
                <a:solidFill>
                  <a:srgbClr val="C00000"/>
                </a:solidFill>
                <a:latin typeface="Times New Roman" panose="02020603050405020304" pitchFamily="18" charset="0"/>
                <a:cs typeface="Times New Roman" panose="02020603050405020304" pitchFamily="18" charset="0"/>
              </a:rPr>
              <a:t>：</a:t>
            </a:r>
            <a:r>
              <a:rPr lang="en-US" altLang="zh-CN" dirty="0">
                <a:solidFill>
                  <a:srgbClr val="C00000"/>
                </a:solidFill>
                <a:latin typeface="Times New Roman" panose="02020603050405020304" pitchFamily="18" charset="0"/>
                <a:cs typeface="Times New Roman" panose="02020603050405020304" pitchFamily="18" charset="0"/>
              </a:rPr>
              <a:t>B</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3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76634" y="5584190"/>
            <a:ext cx="785192" cy="355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040494" y="5486401"/>
            <a:ext cx="676528" cy="246221"/>
          </a:xfrm>
          <a:prstGeom prst="rect">
            <a:avLst/>
          </a:prstGeom>
          <a:noFill/>
        </p:spPr>
        <p:txBody>
          <a:bodyPr wrap="square" rtlCol="0">
            <a:spAutoFit/>
          </a:bodyPr>
          <a:lstStyle/>
          <a:p>
            <a:r>
              <a:rPr lang="en-US" sz="1000" dirty="0"/>
              <a:t>silk</a:t>
            </a:r>
          </a:p>
        </p:txBody>
      </p:sp>
    </p:spTree>
    <p:extLst>
      <p:ext uri="{BB962C8B-B14F-4D97-AF65-F5344CB8AC3E}">
        <p14:creationId xmlns:p14="http://schemas.microsoft.com/office/powerpoint/2010/main" val="83064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740" y="2349951"/>
            <a:ext cx="2593539" cy="462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7803" y="1205028"/>
            <a:ext cx="4006689" cy="646331"/>
          </a:xfrm>
          <a:prstGeom prst="rect">
            <a:avLst/>
          </a:prstGeom>
          <a:noFill/>
        </p:spPr>
        <p:txBody>
          <a:bodyPr wrap="square" rtlCol="0">
            <a:spAutoFit/>
          </a:bodyPr>
          <a:lstStyle/>
          <a:p>
            <a:r>
              <a:rPr lang="zh-TW" altLang="en-US" dirty="0">
                <a:latin typeface="SimSun" panose="02010600030101010101" pitchFamily="2" charset="-122"/>
                <a:ea typeface="SimSun" panose="02010600030101010101" pitchFamily="2" charset="-122"/>
              </a:rPr>
              <a:t>到了</a:t>
            </a:r>
            <a:r>
              <a:rPr lang="zh-CN" altLang="en-US" dirty="0"/>
              <a:t>公元前</a:t>
            </a:r>
            <a:r>
              <a:rPr lang="en-US" altLang="zh-CN" dirty="0"/>
              <a:t>141</a:t>
            </a:r>
            <a:r>
              <a:rPr lang="zh-CN" altLang="en-US" dirty="0"/>
              <a:t>年，漢武帝登基，決定取消和親政策，並派軍隊消滅匈奴。</a:t>
            </a:r>
            <a:endParaRPr lang="en-US" dirty="0"/>
          </a:p>
        </p:txBody>
      </p:sp>
      <p:sp>
        <p:nvSpPr>
          <p:cNvPr id="3" name="TextBox 2"/>
          <p:cNvSpPr txBox="1"/>
          <p:nvPr/>
        </p:nvSpPr>
        <p:spPr>
          <a:xfrm>
            <a:off x="2682299" y="2154826"/>
            <a:ext cx="1402192" cy="523220"/>
          </a:xfrm>
          <a:prstGeom prst="rect">
            <a:avLst/>
          </a:prstGeom>
          <a:noFill/>
        </p:spPr>
        <p:txBody>
          <a:bodyPr wrap="square" rtlCol="0">
            <a:spAutoFit/>
          </a:bodyPr>
          <a:lstStyle/>
          <a:p>
            <a:r>
              <a:rPr lang="zh-CN" altLang="en-US" sz="2800" dirty="0">
                <a:solidFill>
                  <a:schemeClr val="accent6">
                    <a:lumMod val="75000"/>
                  </a:schemeClr>
                </a:solidFill>
              </a:rPr>
              <a:t>漢武帝</a:t>
            </a:r>
            <a:endParaRPr lang="en-US" sz="2800" dirty="0">
              <a:solidFill>
                <a:schemeClr val="accent6">
                  <a:lumMod val="75000"/>
                </a:schemeClr>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6142" y="404532"/>
            <a:ext cx="7319250" cy="454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020304"/>
            <a:ext cx="4210622" cy="23822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1" y="924732"/>
            <a:ext cx="899319" cy="88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467600" y="2072953"/>
            <a:ext cx="990600" cy="276999"/>
          </a:xfrm>
          <a:prstGeom prst="rect">
            <a:avLst/>
          </a:prstGeom>
          <a:noFill/>
        </p:spPr>
        <p:txBody>
          <a:bodyPr wrap="square" rtlCol="0">
            <a:spAutoFit/>
          </a:bodyPr>
          <a:lstStyle/>
          <a:p>
            <a:r>
              <a:rPr lang="zh-CN" altLang="en-US" sz="1200" b="1" dirty="0">
                <a:latin typeface="文鼎火柴體" panose="020B0609010101010101" pitchFamily="49" charset="-120"/>
                <a:ea typeface="文鼎火柴體" panose="020B0609010101010101" pitchFamily="49" charset="-120"/>
                <a:cs typeface="文鼎火柴體" panose="020B0609010101010101" pitchFamily="49" charset="-120"/>
              </a:rPr>
              <a:t>大月氏</a:t>
            </a:r>
            <a:endParaRPr lang="en-US" sz="1200" b="1"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0" name="TextBox 9"/>
          <p:cNvSpPr txBox="1"/>
          <p:nvPr/>
        </p:nvSpPr>
        <p:spPr>
          <a:xfrm>
            <a:off x="8988560" y="2072953"/>
            <a:ext cx="685800" cy="276999"/>
          </a:xfrm>
          <a:prstGeom prst="rect">
            <a:avLst/>
          </a:prstGeom>
          <a:noFill/>
        </p:spPr>
        <p:txBody>
          <a:bodyPr wrap="square" rtlCol="0">
            <a:spAutoFit/>
          </a:bodyPr>
          <a:lstStyle/>
          <a:p>
            <a:r>
              <a:rPr lang="zh-CN" altLang="en-US" sz="1200" b="1" dirty="0">
                <a:latin typeface="文鼎火柴體" panose="020B0609010101010101" pitchFamily="49" charset="-120"/>
                <a:ea typeface="文鼎火柴體" panose="020B0609010101010101" pitchFamily="49" charset="-120"/>
                <a:cs typeface="文鼎火柴體" panose="020B0609010101010101" pitchFamily="49" charset="-120"/>
              </a:rPr>
              <a:t>西漢</a:t>
            </a:r>
            <a:endParaRPr lang="en-US" sz="1200" b="1" dirty="0">
              <a:latin typeface="文鼎火柴體" panose="020B0609010101010101" pitchFamily="49" charset="-120"/>
              <a:ea typeface="文鼎火柴體" panose="020B0609010101010101" pitchFamily="49" charset="-120"/>
              <a:cs typeface="文鼎火柴體" panose="020B0609010101010101" pitchFamily="49" charset="-120"/>
            </a:endParaRPr>
          </a:p>
        </p:txBody>
      </p:sp>
      <p:pic>
        <p:nvPicPr>
          <p:cNvPr id="2054" name="Picture 6" descr="G:\EDB Design House\軍隊\887488ec16722ebabc1afd5b5f88397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3350" y="1616140"/>
            <a:ext cx="595312" cy="5953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EDB Design House\軍隊\887488ec16722ebabc1afd5b5f88397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776336" y="1516352"/>
            <a:ext cx="625329" cy="595313"/>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a:off x="438804" y="2017556"/>
            <a:ext cx="2209800" cy="1404114"/>
          </a:xfrm>
          <a:prstGeom prst="wedgeEllipseCallout">
            <a:avLst>
              <a:gd name="adj1" fmla="val 56709"/>
              <a:gd name="adj2" fmla="val 10552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最好是聯合與匈奴有仇的大月氏國一齊攻打匈奴，哈哈！</a:t>
            </a:r>
            <a:endParaRPr lang="en-US" dirty="0">
              <a:solidFill>
                <a:schemeClr val="tx1"/>
              </a:solidFill>
            </a:endParaRPr>
          </a:p>
        </p:txBody>
      </p:sp>
      <p:sp>
        <p:nvSpPr>
          <p:cNvPr id="4" name="文字方塊 3"/>
          <p:cNvSpPr txBox="1"/>
          <p:nvPr/>
        </p:nvSpPr>
        <p:spPr>
          <a:xfrm>
            <a:off x="15082" y="50588"/>
            <a:ext cx="3057247" cy="523220"/>
          </a:xfrm>
          <a:prstGeom prst="rect">
            <a:avLst/>
          </a:prstGeom>
          <a:noFill/>
        </p:spPr>
        <p:txBody>
          <a:bodyPr wrap="none" rtlCol="0">
            <a:spAutoFit/>
          </a:bodyPr>
          <a:lstStyle/>
          <a:p>
            <a:r>
              <a:rPr lang="zh-TW" altLang="en-US" sz="2800" b="1"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二、張騫出使西域</a:t>
            </a:r>
            <a:endParaRPr lang="zh-HK" altLang="en-US" sz="2800" b="1"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4" name="文字方塊 13"/>
          <p:cNvSpPr txBox="1"/>
          <p:nvPr/>
        </p:nvSpPr>
        <p:spPr>
          <a:xfrm>
            <a:off x="100822" y="645799"/>
            <a:ext cx="2698175" cy="523220"/>
          </a:xfrm>
          <a:prstGeom prst="rect">
            <a:avLst/>
          </a:prstGeom>
          <a:noFill/>
        </p:spPr>
        <p:txBody>
          <a:bodyPr wrap="none" rtlCol="0">
            <a:spAutoFit/>
          </a:bodyPr>
          <a:lstStyle/>
          <a:p>
            <a:r>
              <a:rPr lang="en-US" altLang="zh-TW"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1.</a:t>
            </a:r>
            <a:r>
              <a:rPr lang="zh-TW"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漢武帝的計劃</a:t>
            </a:r>
            <a:endParaRPr lang="zh-HK"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Tree>
    <p:extLst>
      <p:ext uri="{BB962C8B-B14F-4D97-AF65-F5344CB8AC3E}">
        <p14:creationId xmlns:p14="http://schemas.microsoft.com/office/powerpoint/2010/main" val="4195230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740" y="2349951"/>
            <a:ext cx="2593539" cy="462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7803" y="1205028"/>
            <a:ext cx="4006689" cy="646331"/>
          </a:xfrm>
          <a:prstGeom prst="rect">
            <a:avLst/>
          </a:prstGeom>
          <a:noFill/>
        </p:spPr>
        <p:txBody>
          <a:bodyPr wrap="square" rtlCol="0">
            <a:spAutoFit/>
          </a:bodyPr>
          <a:lstStyle/>
          <a:p>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In 141 B.C., Emperor </a:t>
            </a:r>
            <a:r>
              <a:rPr lang="en-US" altLang="zh-CN" sz="1200" dirty="0" err="1">
                <a:latin typeface="Times New Roman" panose="02020603050405020304" pitchFamily="18" charset="0"/>
                <a:ea typeface="SimSun" panose="02010600030101010101" pitchFamily="2" charset="-122"/>
                <a:cs typeface="Times New Roman" panose="02020603050405020304" pitchFamily="18" charset="0"/>
              </a:rPr>
              <a:t>Wudi</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  ascended to the throne. He abolished the </a:t>
            </a:r>
            <a:r>
              <a:rPr lang="en-US" altLang="zh-CN" sz="1200" i="1" dirty="0" err="1">
                <a:latin typeface="Times New Roman" panose="02020603050405020304" pitchFamily="18" charset="0"/>
                <a:ea typeface="SimSun" panose="02010600030101010101" pitchFamily="2" charset="-122"/>
                <a:cs typeface="Times New Roman" panose="02020603050405020304" pitchFamily="18" charset="0"/>
              </a:rPr>
              <a:t>heqin</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 policy and planned to send armies to eliminate the Huns. </a:t>
            </a:r>
            <a:endParaRPr lang="en-US" sz="1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493290" y="1902712"/>
            <a:ext cx="1648169" cy="830997"/>
          </a:xfrm>
          <a:prstGeom prst="rect">
            <a:avLst/>
          </a:prstGeom>
          <a:noFill/>
        </p:spPr>
        <p:txBody>
          <a:bodyPr wrap="square" rtlCol="0">
            <a:spAutoFit/>
          </a:bodyPr>
          <a:lstStyle/>
          <a:p>
            <a:pPr algn="ctr"/>
            <a:r>
              <a:rPr lang="en-US" altLang="zh-CN" sz="2400" dirty="0">
                <a:solidFill>
                  <a:schemeClr val="accent6">
                    <a:lumMod val="75000"/>
                  </a:schemeClr>
                </a:solidFill>
              </a:rPr>
              <a:t>Emperor </a:t>
            </a:r>
            <a:r>
              <a:rPr lang="en-US" altLang="zh-CN" sz="2400" dirty="0" err="1">
                <a:solidFill>
                  <a:schemeClr val="accent6">
                    <a:lumMod val="75000"/>
                  </a:schemeClr>
                </a:solidFill>
              </a:rPr>
              <a:t>Wudi</a:t>
            </a:r>
            <a:endParaRPr lang="en-US" sz="2400" dirty="0">
              <a:solidFill>
                <a:schemeClr val="accent6">
                  <a:lumMod val="75000"/>
                </a:schemeClr>
              </a:solidFill>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6142" y="404532"/>
            <a:ext cx="7319250" cy="454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1020304"/>
            <a:ext cx="4210622" cy="23822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1" y="924732"/>
            <a:ext cx="899319" cy="889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467601" y="2192806"/>
            <a:ext cx="1084879" cy="276999"/>
          </a:xfrm>
          <a:prstGeom prst="rect">
            <a:avLst/>
          </a:prstGeom>
          <a:noFill/>
        </p:spPr>
        <p:txBody>
          <a:bodyPr wrap="square" rtlCol="0">
            <a:spAutoFit/>
          </a:bodyPr>
          <a:lstStyle/>
          <a:p>
            <a:r>
              <a:rPr lang="en-US" altLang="zh-CN" sz="1200" b="1" dirty="0">
                <a:latin typeface="文鼎火柴體" panose="020B0609010101010101" pitchFamily="49" charset="-120"/>
                <a:ea typeface="文鼎火柴體" panose="020B0609010101010101" pitchFamily="49" charset="-120"/>
                <a:cs typeface="文鼎火柴體" panose="020B0609010101010101" pitchFamily="49" charset="-120"/>
              </a:rPr>
              <a:t>Da </a:t>
            </a:r>
            <a:r>
              <a:rPr lang="en-US" altLang="zh-CN" sz="1200" b="1" dirty="0" err="1">
                <a:latin typeface="文鼎火柴體" panose="020B0609010101010101" pitchFamily="49" charset="-120"/>
                <a:ea typeface="文鼎火柴體" panose="020B0609010101010101" pitchFamily="49" charset="-120"/>
                <a:cs typeface="文鼎火柴體" panose="020B0609010101010101" pitchFamily="49" charset="-120"/>
              </a:rPr>
              <a:t>Rouzhi</a:t>
            </a:r>
            <a:endParaRPr lang="en-US" sz="1200" b="1"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0" name="TextBox 9"/>
          <p:cNvSpPr txBox="1"/>
          <p:nvPr/>
        </p:nvSpPr>
        <p:spPr>
          <a:xfrm>
            <a:off x="8822835" y="2172909"/>
            <a:ext cx="1102787" cy="276999"/>
          </a:xfrm>
          <a:prstGeom prst="rect">
            <a:avLst/>
          </a:prstGeom>
          <a:noFill/>
        </p:spPr>
        <p:txBody>
          <a:bodyPr wrap="square" rtlCol="0">
            <a:spAutoFit/>
          </a:bodyPr>
          <a:lstStyle/>
          <a:p>
            <a:r>
              <a:rPr lang="en-US" altLang="zh-CN" sz="1200" b="1" dirty="0">
                <a:latin typeface="文鼎火柴體" panose="020B0609010101010101" pitchFamily="49" charset="-120"/>
                <a:ea typeface="文鼎火柴體" panose="020B0609010101010101" pitchFamily="49" charset="-120"/>
                <a:cs typeface="文鼎火柴體" panose="020B0609010101010101" pitchFamily="49" charset="-120"/>
              </a:rPr>
              <a:t>Western Han</a:t>
            </a:r>
            <a:endParaRPr lang="en-US" sz="1200" b="1" dirty="0">
              <a:latin typeface="文鼎火柴體" panose="020B0609010101010101" pitchFamily="49" charset="-120"/>
              <a:ea typeface="文鼎火柴體" panose="020B0609010101010101" pitchFamily="49" charset="-120"/>
              <a:cs typeface="文鼎火柴體" panose="020B0609010101010101" pitchFamily="49" charset="-120"/>
            </a:endParaRPr>
          </a:p>
        </p:txBody>
      </p:sp>
      <p:pic>
        <p:nvPicPr>
          <p:cNvPr id="2054" name="Picture 6" descr="G:\EDB Design House\軍隊\887488ec16722ebabc1afd5b5f88397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53350" y="1616140"/>
            <a:ext cx="595312" cy="5953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G:\EDB Design House\軍隊\887488ec16722ebabc1afd5b5f88397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76336" y="1516352"/>
            <a:ext cx="625329" cy="595313"/>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a:off x="438804" y="2017556"/>
            <a:ext cx="2209800" cy="1404114"/>
          </a:xfrm>
          <a:prstGeom prst="wedgeEllipseCallout">
            <a:avLst>
              <a:gd name="adj1" fmla="val 56709"/>
              <a:gd name="adj2" fmla="val 10552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Times New Roman" panose="02020603050405020304" pitchFamily="18" charset="0"/>
                <a:cs typeface="Times New Roman" panose="02020603050405020304" pitchFamily="18" charset="0"/>
              </a:rPr>
              <a:t>It would be best to ally with the Da</a:t>
            </a:r>
          </a:p>
          <a:p>
            <a:pPr algn="ctr"/>
            <a:r>
              <a:rPr lang="en-US" altLang="zh-CN" sz="1200" dirty="0" err="1">
                <a:solidFill>
                  <a:schemeClr val="tx1"/>
                </a:solidFill>
                <a:latin typeface="Times New Roman" panose="02020603050405020304" pitchFamily="18" charset="0"/>
                <a:cs typeface="Times New Roman" panose="02020603050405020304" pitchFamily="18" charset="0"/>
              </a:rPr>
              <a:t>Rouzhi</a:t>
            </a:r>
            <a:r>
              <a:rPr lang="en-US" altLang="zh-CN" sz="1200" dirty="0">
                <a:solidFill>
                  <a:schemeClr val="tx1"/>
                </a:solidFill>
                <a:latin typeface="Times New Roman" panose="02020603050405020304" pitchFamily="18" charset="0"/>
                <a:cs typeface="Times New Roman" panose="02020603050405020304" pitchFamily="18" charset="0"/>
              </a:rPr>
              <a:t> state, who hates the Huns, and attack the Huns together! </a:t>
            </a:r>
            <a:r>
              <a:rPr lang="en-US" altLang="zh-CN" sz="1200" dirty="0" err="1">
                <a:solidFill>
                  <a:schemeClr val="tx1"/>
                </a:solidFill>
                <a:latin typeface="Times New Roman" panose="02020603050405020304" pitchFamily="18" charset="0"/>
                <a:cs typeface="Times New Roman" panose="02020603050405020304" pitchFamily="18" charset="0"/>
              </a:rPr>
              <a:t>Haha</a:t>
            </a:r>
            <a:r>
              <a:rPr lang="en-US" altLang="zh-CN" sz="1200" dirty="0">
                <a:solidFill>
                  <a:schemeClr val="tx1"/>
                </a:solidFill>
                <a:latin typeface="Times New Roman" panose="02020603050405020304" pitchFamily="18" charset="0"/>
                <a:cs typeface="Times New Roman" panose="02020603050405020304" pitchFamily="18" charset="0"/>
              </a:rPr>
              <a:t>!</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4" name="文字方塊 3"/>
          <p:cNvSpPr txBox="1"/>
          <p:nvPr/>
        </p:nvSpPr>
        <p:spPr>
          <a:xfrm>
            <a:off x="15082" y="50589"/>
            <a:ext cx="8214519" cy="461665"/>
          </a:xfrm>
          <a:prstGeom prst="rect">
            <a:avLst/>
          </a:prstGeom>
          <a:noFill/>
        </p:spPr>
        <p:txBody>
          <a:bodyPr wrap="square" rtlCol="0">
            <a:spAutoFit/>
          </a:bodyPr>
          <a:lstStyle/>
          <a:p>
            <a:r>
              <a:rPr lang="en-US" altLang="zh-TW" sz="2400" b="1"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2.</a:t>
            </a:r>
            <a:r>
              <a:rPr lang="zh-TW" altLang="en-US" sz="2400" b="1"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TW" sz="2400" b="1"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Diplomatic Mission of Zhang Qian to the Western Regions</a:t>
            </a:r>
            <a:endParaRPr lang="zh-HK" altLang="en-US" sz="2400" b="1"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14" name="文字方塊 13"/>
          <p:cNvSpPr txBox="1"/>
          <p:nvPr/>
        </p:nvSpPr>
        <p:spPr>
          <a:xfrm>
            <a:off x="100821" y="645800"/>
            <a:ext cx="3884974" cy="461665"/>
          </a:xfrm>
          <a:prstGeom prst="rect">
            <a:avLst/>
          </a:prstGeom>
          <a:noFill/>
        </p:spPr>
        <p:txBody>
          <a:bodyPr wrap="none" rtlCol="0">
            <a:spAutoFit/>
          </a:bodyPr>
          <a:lstStyle/>
          <a:p>
            <a:r>
              <a:rPr lang="en-US" altLang="zh-TW"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A. The Plan of Emperor </a:t>
            </a:r>
            <a:r>
              <a:rPr lang="en-US" altLang="zh-TW" sz="2400" dirty="0" err="1">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Wudi</a:t>
            </a:r>
            <a:endParaRPr lang="zh-HK" altLang="en-US"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Tree>
    <p:extLst>
      <p:ext uri="{BB962C8B-B14F-4D97-AF65-F5344CB8AC3E}">
        <p14:creationId xmlns:p14="http://schemas.microsoft.com/office/powerpoint/2010/main" val="3599724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86" y="1198419"/>
            <a:ext cx="1726115" cy="461665"/>
          </a:xfrm>
          <a:prstGeom prst="rect">
            <a:avLst/>
          </a:prstGeom>
          <a:solidFill>
            <a:srgbClr val="C96731">
              <a:lumMod val="20000"/>
              <a:lumOff val="80000"/>
            </a:srgbClr>
          </a:solidFill>
        </p:spPr>
        <p:txBody>
          <a:bodyPr wrap="square" rtlCol="0">
            <a:spAutoFit/>
          </a:bodyPr>
          <a:lstStyle/>
          <a:p>
            <a:pPr defTabSz="457200">
              <a:defRPr/>
            </a:pPr>
            <a:r>
              <a:rPr lang="en-US" altLang="zh-CN" sz="2400" kern="0" dirty="0">
                <a:solidFill>
                  <a:srgbClr val="000000"/>
                </a:solidFill>
                <a:latin typeface="Times New Roman" panose="02020603050405020304" pitchFamily="18" charset="0"/>
                <a:ea typeface="Adobe 繁黑體 Std B" pitchFamily="34" charset="-128"/>
                <a:cs typeface="Times New Roman" panose="02020603050405020304" pitchFamily="18" charset="0"/>
              </a:rPr>
              <a:t>Introduction</a:t>
            </a:r>
            <a:endParaRPr lang="zh-HK" altLang="en-US" sz="2400" kern="0" dirty="0">
              <a:solidFill>
                <a:srgbClr val="000000"/>
              </a:solidFill>
              <a:latin typeface="Times New Roman" panose="02020603050405020304" pitchFamily="18" charset="0"/>
              <a:ea typeface="Adobe 繁黑體 Std B" pitchFamily="34" charset="-128"/>
              <a:cs typeface="Times New Roman" panose="02020603050405020304" pitchFamily="18" charset="0"/>
            </a:endParaRPr>
          </a:p>
        </p:txBody>
      </p:sp>
      <p:sp>
        <p:nvSpPr>
          <p:cNvPr id="5" name="TextBox 4"/>
          <p:cNvSpPr txBox="1"/>
          <p:nvPr/>
        </p:nvSpPr>
        <p:spPr>
          <a:xfrm>
            <a:off x="48493" y="1676401"/>
            <a:ext cx="7342907" cy="4524315"/>
          </a:xfrm>
          <a:prstGeom prst="rect">
            <a:avLst/>
          </a:prstGeom>
          <a:solidFill>
            <a:schemeClr val="bg2"/>
          </a:solidFill>
          <a:ln>
            <a:solidFill>
              <a:schemeClr val="accent1"/>
            </a:solidFill>
          </a:ln>
        </p:spPr>
        <p:txBody>
          <a:bodyPr wrap="square" rtlCol="0">
            <a:spAutoFit/>
          </a:bodyPr>
          <a:lstStyle/>
          <a:p>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This</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topic</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has</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two</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main</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learning points.</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Firstly,</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from the history of</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Zhang</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Qian,</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understand the journey through</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the</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Western</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Regions,</a:t>
            </a:r>
            <a:r>
              <a:rPr lang="zh-CN"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the origins of the Silk Road, and Sino-foreign cultural exchange. Secondly, from the military expansion of Western and Eastern Han, understand the political process of the unification of the Han empire. </a:t>
            </a:r>
          </a:p>
          <a:p>
            <a:endParaRPr lang="en-US" altLang="zh-CN"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The structure of this topic:</a:t>
            </a:r>
          </a:p>
          <a:p>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1. Han dynasty and</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battles against the Huns (</a:t>
            </a:r>
            <a:r>
              <a:rPr lang="en-US" altLang="zh-TW" dirty="0" err="1">
                <a:latin typeface="Times New Roman" panose="02020603050405020304" pitchFamily="18" charset="0"/>
                <a:ea typeface="微軟正黑體" panose="020B0604030504040204" pitchFamily="34" charset="-120"/>
                <a:cs typeface="Times New Roman" panose="02020603050405020304" pitchFamily="18" charset="0"/>
              </a:rPr>
              <a:t>Xiongnu</a:t>
            </a:r>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CN"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2. The journey of Zhang Qian through the </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Western Regions and Silk Road</a:t>
            </a:r>
          </a:p>
          <a:p>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3. Military campaigns and territorial expansion of the Han empire</a:t>
            </a:r>
          </a:p>
          <a:p>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4. The history of Southern China from Qin to Han.</a:t>
            </a:r>
          </a:p>
          <a:p>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5. The history of Hong Kong in the Han era – the Lei Cheng </a:t>
            </a:r>
            <a:r>
              <a:rPr lang="en-US" altLang="zh-CN" dirty="0" err="1">
                <a:latin typeface="Times New Roman" panose="02020603050405020304" pitchFamily="18" charset="0"/>
                <a:ea typeface="微軟正黑體" panose="020B0604030504040204" pitchFamily="34" charset="-120"/>
                <a:cs typeface="Times New Roman" panose="02020603050405020304" pitchFamily="18" charset="0"/>
              </a:rPr>
              <a:t>Uk</a:t>
            </a:r>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 Han Tomb Museum (Eastern Han era)</a:t>
            </a:r>
          </a:p>
          <a:p>
            <a:endParaRPr lang="en-US" altLang="zh-CN" dirty="0">
              <a:latin typeface="Times New Roman" panose="02020603050405020304" pitchFamily="18" charset="0"/>
              <a:ea typeface="微軟正黑體" panose="020B0604030504040204" pitchFamily="34" charset="-120"/>
              <a:cs typeface="Times New Roman" panose="02020603050405020304" pitchFamily="18" charset="0"/>
            </a:endParaRPr>
          </a:p>
          <a:p>
            <a:endParaRPr lang="en-US" altLang="zh-CN"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CN" dirty="0">
                <a:latin typeface="Times New Roman" panose="02020603050405020304" pitchFamily="18" charset="0"/>
                <a:ea typeface="微軟正黑體" panose="020B0604030504040204" pitchFamily="34" charset="-120"/>
                <a:cs typeface="Times New Roman" panose="02020603050405020304" pitchFamily="18" charset="0"/>
              </a:rPr>
              <a:t>Number of Lessons: 6</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0052" y="11392"/>
            <a:ext cx="4212569" cy="543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970051" y="5380672"/>
            <a:ext cx="39624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500" dirty="0">
                <a:latin typeface="Times New Roman" panose="02020603050405020304" pitchFamily="18" charset="0"/>
                <a:cs typeface="Times New Roman" panose="02020603050405020304" pitchFamily="18" charset="0"/>
              </a:rPr>
              <a:t>In 2017,</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the China Post issued</a:t>
            </a:r>
            <a:r>
              <a:rPr lang="zh-CN" altLang="en-US" sz="1500" dirty="0">
                <a:latin typeface="Times New Roman" panose="02020603050405020304" pitchFamily="18" charset="0"/>
                <a:cs typeface="Times New Roman" panose="02020603050405020304" pitchFamily="18" charset="0"/>
              </a:rPr>
              <a:t> </a:t>
            </a:r>
            <a:r>
              <a:rPr lang="en-US" altLang="zh-CN" sz="1500" dirty="0">
                <a:latin typeface="Times New Roman" panose="02020603050405020304" pitchFamily="18" charset="0"/>
                <a:cs typeface="Times New Roman" panose="02020603050405020304" pitchFamily="18" charset="0"/>
              </a:rPr>
              <a:t>“Zhang Qian” as a special issue postal stamp. This image shows Zhang Qian holding the banner of a foreign envoy. The background is that of a desolate desert, representing the unyielding willpower of Zhang Qian.</a:t>
            </a:r>
            <a:endParaRPr lang="en-US" sz="1500" dirty="0">
              <a:latin typeface="Times New Roman" panose="02020603050405020304" pitchFamily="18" charset="0"/>
              <a:cs typeface="Times New Roman" panose="02020603050405020304" pitchFamily="18" charset="0"/>
            </a:endParaRPr>
          </a:p>
        </p:txBody>
      </p:sp>
      <p:sp>
        <p:nvSpPr>
          <p:cNvPr id="7" name="Title 3"/>
          <p:cNvSpPr txBox="1">
            <a:spLocks/>
          </p:cNvSpPr>
          <p:nvPr/>
        </p:nvSpPr>
        <p:spPr>
          <a:xfrm>
            <a:off x="15082" y="0"/>
            <a:ext cx="7954970" cy="1221432"/>
          </a:xfrm>
          <a:prstGeom prst="rect">
            <a:avLst/>
          </a:prstGeom>
          <a:gradFill rotWithShape="1">
            <a:gsLst>
              <a:gs pos="0">
                <a:srgbClr val="C96731">
                  <a:tint val="80000"/>
                  <a:satMod val="107000"/>
                  <a:lumMod val="103000"/>
                </a:srgbClr>
              </a:gs>
              <a:gs pos="100000">
                <a:srgbClr val="C96731">
                  <a:tint val="82000"/>
                  <a:satMod val="109000"/>
                  <a:lumMod val="103000"/>
                </a:srgbClr>
              </a:gs>
            </a:gsLst>
            <a:lin ang="5400000" scaled="0"/>
          </a:gradFill>
          <a:ln w="6350" cap="flat" cmpd="sng" algn="ctr">
            <a:solidFill>
              <a:srgbClr val="C96731"/>
            </a:solidFill>
            <a:prstDash val="solid"/>
          </a:ln>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altLang="zh-CN" sz="3000" b="1" dirty="0">
                <a:latin typeface="Times New Roman" panose="02020603050405020304" pitchFamily="18" charset="0"/>
                <a:cs typeface="Times New Roman" panose="02020603050405020304" pitchFamily="18" charset="0"/>
              </a:rPr>
              <a:t>Topic: Han China and the West Regions: Military Operations and Cultural Exchange</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6475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 y="-22953"/>
            <a:ext cx="12161837" cy="68809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390" y="-9041"/>
            <a:ext cx="3876573" cy="523220"/>
          </a:xfrm>
          <a:prstGeom prst="rect">
            <a:avLst/>
          </a:prstGeom>
          <a:noFill/>
        </p:spPr>
        <p:txBody>
          <a:bodyPr wrap="square" rtlCol="0">
            <a:spAutoFit/>
          </a:bodyPr>
          <a:lstStyle/>
          <a:p>
            <a:r>
              <a:rPr lang="zh-CN"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匈奴的威脅</a:t>
            </a:r>
            <a:endParaRPr lang="en-US" altLang="zh-HK"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2" name="TextBox 1"/>
          <p:cNvSpPr txBox="1"/>
          <p:nvPr/>
        </p:nvSpPr>
        <p:spPr>
          <a:xfrm>
            <a:off x="7922541" y="924334"/>
            <a:ext cx="1676400" cy="369332"/>
          </a:xfrm>
          <a:prstGeom prst="rect">
            <a:avLst/>
          </a:prstGeom>
          <a:noFill/>
        </p:spPr>
        <p:txBody>
          <a:bodyPr wrap="square" rtlCol="0">
            <a:spAutoFit/>
          </a:bodyPr>
          <a:lstStyle/>
          <a:p>
            <a:r>
              <a:rPr lang="zh-CN" altLang="en-US" dirty="0">
                <a:latin typeface="华文琥珀" panose="02010800040101010101" pitchFamily="2" charset="-122"/>
                <a:ea typeface="华文琥珀" panose="02010800040101010101" pitchFamily="2" charset="-122"/>
              </a:rPr>
              <a:t>匈奴支配地域</a:t>
            </a:r>
            <a:endParaRPr lang="en-US" dirty="0">
              <a:latin typeface="华文琥珀" panose="02010800040101010101" pitchFamily="2" charset="-122"/>
              <a:ea typeface="华文琥珀" panose="02010800040101010101" pitchFamily="2" charset="-122"/>
            </a:endParaRPr>
          </a:p>
        </p:txBody>
      </p:sp>
      <p:sp>
        <p:nvSpPr>
          <p:cNvPr id="4" name="TextBox 3"/>
          <p:cNvSpPr txBox="1"/>
          <p:nvPr/>
        </p:nvSpPr>
        <p:spPr>
          <a:xfrm>
            <a:off x="10210800" y="3786855"/>
            <a:ext cx="914400" cy="369332"/>
          </a:xfrm>
          <a:prstGeom prst="rect">
            <a:avLst/>
          </a:prstGeom>
          <a:noFill/>
        </p:spPr>
        <p:txBody>
          <a:bodyPr wrap="square" rtlCol="0">
            <a:spAutoFit/>
          </a:bodyPr>
          <a:lstStyle/>
          <a:p>
            <a:r>
              <a:rPr lang="zh-CN" altLang="en-US" b="1" dirty="0">
                <a:latin typeface="文鼎火柴體" panose="020B0609010101010101" pitchFamily="49" charset="-120"/>
                <a:ea typeface="文鼎火柴體" panose="020B0609010101010101" pitchFamily="49" charset="-120"/>
                <a:cs typeface="文鼎火柴體" panose="020B0609010101010101" pitchFamily="49" charset="-120"/>
              </a:rPr>
              <a:t>西漢</a:t>
            </a:r>
            <a:endParaRPr lang="en-US" b="1" dirty="0">
              <a:latin typeface="文鼎火柴體" panose="020B0609010101010101" pitchFamily="49" charset="-120"/>
              <a:ea typeface="文鼎火柴體" panose="020B0609010101010101" pitchFamily="49" charset="-120"/>
              <a:cs typeface="文鼎火柴體" panose="020B0609010101010101" pitchFamily="49" charset="-120"/>
            </a:endParaRPr>
          </a:p>
        </p:txBody>
      </p:sp>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1" y="68451"/>
            <a:ext cx="1530481" cy="174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922542" y="2817745"/>
            <a:ext cx="649015" cy="369332"/>
          </a:xfrm>
          <a:prstGeom prst="rect">
            <a:avLst/>
          </a:prstGeom>
          <a:noFill/>
        </p:spPr>
        <p:txBody>
          <a:bodyPr wrap="square" rtlCol="0">
            <a:spAutoFit/>
          </a:bodyPr>
          <a:lstStyle/>
          <a:p>
            <a:r>
              <a:rPr lang="zh-CN" altLang="en-US" b="1" dirty="0">
                <a:latin typeface="文鼎火柴體" panose="020B0609010101010101" pitchFamily="49" charset="-120"/>
                <a:ea typeface="文鼎火柴體" panose="020B0609010101010101" pitchFamily="49" charset="-120"/>
                <a:cs typeface="文鼎火柴體" panose="020B0609010101010101" pitchFamily="49" charset="-120"/>
              </a:rPr>
              <a:t>月氏</a:t>
            </a:r>
            <a:endParaRPr lang="en-US" b="1"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7" name="Striped Right Arrow 16"/>
          <p:cNvSpPr/>
          <p:nvPr/>
        </p:nvSpPr>
        <p:spPr>
          <a:xfrm rot="3548448">
            <a:off x="7725266" y="2358416"/>
            <a:ext cx="609600" cy="505436"/>
          </a:xfrm>
          <a:prstGeom prst="stripedRightArrow">
            <a:avLst/>
          </a:prstGeom>
          <a:solidFill>
            <a:schemeClr val="accent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98949">
            <a:off x="6162059" y="1308868"/>
            <a:ext cx="2026735" cy="140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087169" y="104241"/>
            <a:ext cx="2050919" cy="276999"/>
          </a:xfrm>
          <a:prstGeom prst="rect">
            <a:avLst/>
          </a:prstGeom>
          <a:noFill/>
        </p:spPr>
        <p:txBody>
          <a:bodyPr wrap="square" rtlCol="0">
            <a:spAutoFit/>
          </a:bodyPr>
          <a:lstStyle/>
          <a:p>
            <a:r>
              <a:rPr lang="zh-CN" altLang="en-US" sz="1200" b="1" dirty="0">
                <a:latin typeface="+mn-ea"/>
              </a:rPr>
              <a:t>老上單于（冒頓單于兒子）</a:t>
            </a:r>
            <a:endParaRPr lang="en-US" sz="1200" b="1" dirty="0">
              <a:latin typeface="+mn-ea"/>
            </a:endParaRPr>
          </a:p>
        </p:txBody>
      </p:sp>
      <p:sp>
        <p:nvSpPr>
          <p:cNvPr id="14" name="TextBox 13"/>
          <p:cNvSpPr txBox="1"/>
          <p:nvPr/>
        </p:nvSpPr>
        <p:spPr>
          <a:xfrm rot="3530367">
            <a:off x="7717606" y="2305639"/>
            <a:ext cx="903417" cy="276999"/>
          </a:xfrm>
          <a:prstGeom prst="rect">
            <a:avLst/>
          </a:prstGeom>
          <a:noFill/>
        </p:spPr>
        <p:txBody>
          <a:bodyPr wrap="square" rtlCol="0">
            <a:spAutoFit/>
          </a:bodyPr>
          <a:lstStyle/>
          <a:p>
            <a:r>
              <a:rPr lang="en-US" altLang="zh-CN" sz="1200" dirty="0"/>
              <a:t>162BC</a:t>
            </a:r>
            <a:endParaRPr lang="en-US" sz="1200" dirty="0"/>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2689" y="437761"/>
            <a:ext cx="781628" cy="59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Callout 4"/>
          <p:cNvSpPr/>
          <p:nvPr/>
        </p:nvSpPr>
        <p:spPr>
          <a:xfrm>
            <a:off x="4750395" y="406457"/>
            <a:ext cx="1295400" cy="740442"/>
          </a:xfrm>
          <a:prstGeom prst="wedgeEllipseCallout">
            <a:avLst>
              <a:gd name="adj1" fmla="val 77472"/>
              <a:gd name="adj2" fmla="val 216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a:solidFill>
                  <a:schemeClr val="tx1"/>
                </a:solidFill>
              </a:rPr>
              <a:t>這頭可以用來作酒杯！</a:t>
            </a:r>
            <a:endParaRPr lang="en-US" sz="1400" dirty="0">
              <a:solidFill>
                <a:schemeClr val="tx1"/>
              </a:solidFill>
            </a:endParaRPr>
          </a:p>
        </p:txBody>
      </p:sp>
      <p:sp>
        <p:nvSpPr>
          <p:cNvPr id="18" name="TextBox 17"/>
          <p:cNvSpPr txBox="1"/>
          <p:nvPr/>
        </p:nvSpPr>
        <p:spPr>
          <a:xfrm>
            <a:off x="5638800" y="3261579"/>
            <a:ext cx="993840" cy="369332"/>
          </a:xfrm>
          <a:prstGeom prst="rect">
            <a:avLst/>
          </a:prstGeom>
          <a:noFill/>
        </p:spPr>
        <p:txBody>
          <a:bodyPr wrap="square" rtlCol="0">
            <a:spAutoFit/>
          </a:bodyPr>
          <a:lstStyle/>
          <a:p>
            <a:r>
              <a:rPr lang="zh-CN" altLang="en-US" b="1" dirty="0">
                <a:latin typeface="文鼎火柴體" panose="020B0609010101010101" pitchFamily="49" charset="-120"/>
                <a:ea typeface="文鼎火柴體" panose="020B0609010101010101" pitchFamily="49" charset="-120"/>
                <a:cs typeface="文鼎火柴體" panose="020B0609010101010101" pitchFamily="49" charset="-120"/>
              </a:rPr>
              <a:t>大月氏</a:t>
            </a:r>
            <a:endParaRPr lang="en-US" b="1"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6" name="Freeform 5"/>
          <p:cNvSpPr/>
          <p:nvPr/>
        </p:nvSpPr>
        <p:spPr>
          <a:xfrm>
            <a:off x="6609610" y="3115160"/>
            <a:ext cx="1604074" cy="357285"/>
          </a:xfrm>
          <a:custGeom>
            <a:avLst/>
            <a:gdLst>
              <a:gd name="connsiteX0" fmla="*/ 1604074 w 1604074"/>
              <a:gd name="connsiteY0" fmla="*/ 0 h 357285"/>
              <a:gd name="connsiteX1" fmla="*/ 1565329 w 1604074"/>
              <a:gd name="connsiteY1" fmla="*/ 38746 h 357285"/>
              <a:gd name="connsiteX2" fmla="*/ 1549830 w 1604074"/>
              <a:gd name="connsiteY2" fmla="*/ 61994 h 357285"/>
              <a:gd name="connsiteX3" fmla="*/ 1503335 w 1604074"/>
              <a:gd name="connsiteY3" fmla="*/ 77492 h 357285"/>
              <a:gd name="connsiteX4" fmla="*/ 1472339 w 1604074"/>
              <a:gd name="connsiteY4" fmla="*/ 92990 h 357285"/>
              <a:gd name="connsiteX5" fmla="*/ 1456840 w 1604074"/>
              <a:gd name="connsiteY5" fmla="*/ 116238 h 357285"/>
              <a:gd name="connsiteX6" fmla="*/ 1371600 w 1604074"/>
              <a:gd name="connsiteY6" fmla="*/ 147234 h 357285"/>
              <a:gd name="connsiteX7" fmla="*/ 1286359 w 1604074"/>
              <a:gd name="connsiteY7" fmla="*/ 185980 h 357285"/>
              <a:gd name="connsiteX8" fmla="*/ 1263112 w 1604074"/>
              <a:gd name="connsiteY8" fmla="*/ 193729 h 357285"/>
              <a:gd name="connsiteX9" fmla="*/ 1247613 w 1604074"/>
              <a:gd name="connsiteY9" fmla="*/ 209227 h 357285"/>
              <a:gd name="connsiteX10" fmla="*/ 1208868 w 1604074"/>
              <a:gd name="connsiteY10" fmla="*/ 216977 h 357285"/>
              <a:gd name="connsiteX11" fmla="*/ 1185620 w 1604074"/>
              <a:gd name="connsiteY11" fmla="*/ 224726 h 357285"/>
              <a:gd name="connsiteX12" fmla="*/ 1154624 w 1604074"/>
              <a:gd name="connsiteY12" fmla="*/ 240224 h 357285"/>
              <a:gd name="connsiteX13" fmla="*/ 1092630 w 1604074"/>
              <a:gd name="connsiteY13" fmla="*/ 263472 h 357285"/>
              <a:gd name="connsiteX14" fmla="*/ 1053885 w 1604074"/>
              <a:gd name="connsiteY14" fmla="*/ 271221 h 357285"/>
              <a:gd name="connsiteX15" fmla="*/ 976393 w 1604074"/>
              <a:gd name="connsiteY15" fmla="*/ 302217 h 357285"/>
              <a:gd name="connsiteX16" fmla="*/ 945396 w 1604074"/>
              <a:gd name="connsiteY16" fmla="*/ 309966 h 357285"/>
              <a:gd name="connsiteX17" fmla="*/ 906651 w 1604074"/>
              <a:gd name="connsiteY17" fmla="*/ 317716 h 357285"/>
              <a:gd name="connsiteX18" fmla="*/ 860156 w 1604074"/>
              <a:gd name="connsiteY18" fmla="*/ 333214 h 357285"/>
              <a:gd name="connsiteX19" fmla="*/ 836908 w 1604074"/>
              <a:gd name="connsiteY19" fmla="*/ 340963 h 357285"/>
              <a:gd name="connsiteX20" fmla="*/ 534691 w 1604074"/>
              <a:gd name="connsiteY20" fmla="*/ 356461 h 357285"/>
              <a:gd name="connsiteX21" fmla="*/ 0 w 1604074"/>
              <a:gd name="connsiteY21" fmla="*/ 356461 h 35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4074" h="357285">
                <a:moveTo>
                  <a:pt x="1604074" y="0"/>
                </a:moveTo>
                <a:cubicBezTo>
                  <a:pt x="1591159" y="12915"/>
                  <a:pt x="1577356" y="25000"/>
                  <a:pt x="1565329" y="38746"/>
                </a:cubicBezTo>
                <a:cubicBezTo>
                  <a:pt x="1559196" y="45755"/>
                  <a:pt x="1557728" y="57058"/>
                  <a:pt x="1549830" y="61994"/>
                </a:cubicBezTo>
                <a:cubicBezTo>
                  <a:pt x="1535977" y="70652"/>
                  <a:pt x="1517947" y="70186"/>
                  <a:pt x="1503335" y="77492"/>
                </a:cubicBezTo>
                <a:lnTo>
                  <a:pt x="1472339" y="92990"/>
                </a:lnTo>
                <a:cubicBezTo>
                  <a:pt x="1467173" y="100739"/>
                  <a:pt x="1463426" y="109652"/>
                  <a:pt x="1456840" y="116238"/>
                </a:cubicBezTo>
                <a:cubicBezTo>
                  <a:pt x="1434652" y="138426"/>
                  <a:pt x="1400273" y="141500"/>
                  <a:pt x="1371600" y="147234"/>
                </a:cubicBezTo>
                <a:cubicBezTo>
                  <a:pt x="1338775" y="180061"/>
                  <a:pt x="1363033" y="160422"/>
                  <a:pt x="1286359" y="185980"/>
                </a:cubicBezTo>
                <a:lnTo>
                  <a:pt x="1263112" y="193729"/>
                </a:lnTo>
                <a:cubicBezTo>
                  <a:pt x="1257946" y="198895"/>
                  <a:pt x="1254328" y="206349"/>
                  <a:pt x="1247613" y="209227"/>
                </a:cubicBezTo>
                <a:cubicBezTo>
                  <a:pt x="1235507" y="214415"/>
                  <a:pt x="1221646" y="213782"/>
                  <a:pt x="1208868" y="216977"/>
                </a:cubicBezTo>
                <a:cubicBezTo>
                  <a:pt x="1200943" y="218958"/>
                  <a:pt x="1193128" y="221508"/>
                  <a:pt x="1185620" y="224726"/>
                </a:cubicBezTo>
                <a:cubicBezTo>
                  <a:pt x="1175002" y="229276"/>
                  <a:pt x="1165180" y="235533"/>
                  <a:pt x="1154624" y="240224"/>
                </a:cubicBezTo>
                <a:cubicBezTo>
                  <a:pt x="1145491" y="244283"/>
                  <a:pt x="1107231" y="259822"/>
                  <a:pt x="1092630" y="263472"/>
                </a:cubicBezTo>
                <a:cubicBezTo>
                  <a:pt x="1079853" y="266667"/>
                  <a:pt x="1066800" y="268638"/>
                  <a:pt x="1053885" y="271221"/>
                </a:cubicBezTo>
                <a:cubicBezTo>
                  <a:pt x="1021819" y="287254"/>
                  <a:pt x="1014695" y="292642"/>
                  <a:pt x="976393" y="302217"/>
                </a:cubicBezTo>
                <a:cubicBezTo>
                  <a:pt x="966061" y="304800"/>
                  <a:pt x="955793" y="307656"/>
                  <a:pt x="945396" y="309966"/>
                </a:cubicBezTo>
                <a:cubicBezTo>
                  <a:pt x="932539" y="312823"/>
                  <a:pt x="919358" y="314250"/>
                  <a:pt x="906651" y="317716"/>
                </a:cubicBezTo>
                <a:cubicBezTo>
                  <a:pt x="890890" y="322015"/>
                  <a:pt x="875654" y="328048"/>
                  <a:pt x="860156" y="333214"/>
                </a:cubicBezTo>
                <a:cubicBezTo>
                  <a:pt x="852407" y="335797"/>
                  <a:pt x="845048" y="340285"/>
                  <a:pt x="836908" y="340963"/>
                </a:cubicBezTo>
                <a:cubicBezTo>
                  <a:pt x="713470" y="351249"/>
                  <a:pt x="687268" y="354872"/>
                  <a:pt x="534691" y="356461"/>
                </a:cubicBezTo>
                <a:cubicBezTo>
                  <a:pt x="356470" y="358317"/>
                  <a:pt x="178230" y="356461"/>
                  <a:pt x="0" y="356461"/>
                </a:cubicBezTo>
              </a:path>
            </a:pathLst>
          </a:custGeom>
          <a:noFill/>
          <a:ln w="76200">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20091043">
            <a:off x="6869913" y="3428496"/>
            <a:ext cx="2362200" cy="1600438"/>
          </a:xfrm>
          <a:prstGeom prst="rect">
            <a:avLst/>
          </a:prstGeom>
          <a:noFill/>
        </p:spPr>
        <p:txBody>
          <a:bodyPr wrap="square" rtlCol="0">
            <a:spAutoFit/>
          </a:bodyPr>
          <a:lstStyle/>
          <a:p>
            <a:r>
              <a:rPr lang="zh-CN" altLang="en-US" sz="1400" dirty="0"/>
              <a:t>月氏也是遊牧民族，但不斷被匈奴攻打，公元前</a:t>
            </a:r>
            <a:r>
              <a:rPr lang="en-US" altLang="zh-CN" sz="1400" dirty="0"/>
              <a:t>162</a:t>
            </a:r>
            <a:r>
              <a:rPr lang="zh-CN" altLang="en-US" sz="1400" dirty="0"/>
              <a:t>年，在一場戰爭中，月氏大敗，月氏王的頭也被老上單于割</a:t>
            </a:r>
            <a:r>
              <a:rPr lang="zh-TW" altLang="en-US" sz="1400" dirty="0">
                <a:latin typeface="SimSun" panose="02010600030101010101" pitchFamily="2" charset="-122"/>
                <a:ea typeface="SimSun" panose="02010600030101010101" pitchFamily="2" charset="-122"/>
              </a:rPr>
              <a:t>下</a:t>
            </a:r>
            <a:r>
              <a:rPr lang="zh-CN" altLang="en-US" sz="1400" dirty="0"/>
              <a:t>作盛酒的容器。月氏族人為了躲避匈奴，西遷並建立大月氏國。</a:t>
            </a:r>
            <a:endParaRPr lang="en-US" sz="1400" dirty="0"/>
          </a:p>
        </p:txBody>
      </p:sp>
      <p:sp>
        <p:nvSpPr>
          <p:cNvPr id="21" name="TextBox 2"/>
          <p:cNvSpPr txBox="1"/>
          <p:nvPr/>
        </p:nvSpPr>
        <p:spPr>
          <a:xfrm>
            <a:off x="363995" y="6234913"/>
            <a:ext cx="2489058" cy="461665"/>
          </a:xfrm>
          <a:prstGeom prst="rect">
            <a:avLst/>
          </a:prstGeom>
          <a:noFill/>
        </p:spPr>
        <p:txBody>
          <a:bodyPr wrap="square" rtlCol="0">
            <a:spAutoFit/>
          </a:bodyPr>
          <a:lstStyle/>
          <a:p>
            <a:r>
              <a:rPr lang="zh-TW" altLang="en-US" sz="1200" dirty="0">
                <a:latin typeface="SimSun" panose="02010600030101010101" pitchFamily="2" charset="-122"/>
                <a:ea typeface="SimSun" panose="02010600030101010101" pitchFamily="2" charset="-122"/>
              </a:rPr>
              <a:t>匈奴人的形象</a:t>
            </a:r>
            <a:r>
              <a:rPr lang="zh-CN" altLang="en-US" sz="1200" dirty="0">
                <a:latin typeface="SimSun" panose="02010600030101010101" pitchFamily="2" charset="-122"/>
                <a:ea typeface="SimSun" panose="02010600030101010101" pitchFamily="2" charset="-122"/>
              </a:rPr>
              <a:t>（</a:t>
            </a:r>
            <a:r>
              <a:rPr lang="en-US" altLang="zh-TW" sz="1200" dirty="0">
                <a:latin typeface="SimSun" panose="02010600030101010101" pitchFamily="2" charset="-122"/>
                <a:ea typeface="SimSun" panose="02010600030101010101" pitchFamily="2" charset="-122"/>
              </a:rPr>
              <a:t>《</a:t>
            </a:r>
            <a:r>
              <a:rPr lang="zh-TW" altLang="en-US" sz="1200" dirty="0">
                <a:latin typeface="SimSun" panose="02010600030101010101" pitchFamily="2" charset="-122"/>
                <a:ea typeface="SimSun" panose="02010600030101010101" pitchFamily="2" charset="-122"/>
              </a:rPr>
              <a:t>長城歷史與文物</a:t>
            </a:r>
            <a:r>
              <a:rPr lang="en-US" altLang="zh-TW" sz="1200" dirty="0">
                <a:latin typeface="SimSun" panose="02010600030101010101" pitchFamily="2" charset="-122"/>
                <a:ea typeface="SimSun" panose="02010600030101010101" pitchFamily="2" charset="-122"/>
              </a:rPr>
              <a:t>》</a:t>
            </a:r>
            <a:r>
              <a:rPr lang="zh-TW" altLang="en-US" sz="1200" dirty="0">
                <a:latin typeface="SimSun" panose="02010600030101010101" pitchFamily="2" charset="-122"/>
                <a:ea typeface="SimSun" panose="02010600030101010101" pitchFamily="2" charset="-122"/>
              </a:rPr>
              <a:t>，香港歷史博物館，頁</a:t>
            </a:r>
            <a:r>
              <a:rPr lang="en-US" altLang="zh-TW" sz="1200" dirty="0">
                <a:latin typeface="SimSun" panose="02010600030101010101" pitchFamily="2" charset="-122"/>
                <a:ea typeface="SimSun" panose="02010600030101010101" pitchFamily="2" charset="-122"/>
              </a:rPr>
              <a:t>200</a:t>
            </a:r>
            <a:r>
              <a:rPr lang="zh-CN" altLang="en-US" sz="1200" dirty="0">
                <a:latin typeface="SimSun" panose="02010600030101010101" pitchFamily="2" charset="-122"/>
                <a:ea typeface="SimSun" panose="02010600030101010101" pitchFamily="2" charset="-122"/>
              </a:rPr>
              <a:t>）</a:t>
            </a:r>
            <a:endParaRPr lang="en-US" sz="1200" dirty="0">
              <a:latin typeface="SimSun" panose="02010600030101010101" pitchFamily="2" charset="-122"/>
              <a:ea typeface="SimSun" panose="02010600030101010101" pitchFamily="2" charset="-122"/>
            </a:endParaRP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449" y="2020676"/>
            <a:ext cx="272415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866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 y="-22953"/>
            <a:ext cx="12161837" cy="68809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389" y="-9041"/>
            <a:ext cx="4819542" cy="523220"/>
          </a:xfrm>
          <a:prstGeom prst="rect">
            <a:avLst/>
          </a:prstGeom>
          <a:noFill/>
        </p:spPr>
        <p:txBody>
          <a:bodyPr wrap="square" rtlCol="0">
            <a:spAutoFit/>
          </a:bodyPr>
          <a:lstStyle/>
          <a:p>
            <a:r>
              <a:rPr lang="en-US" altLang="zh-TW"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The Menace of the Huns</a:t>
            </a:r>
            <a:endParaRPr lang="en-US"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2" name="TextBox 1"/>
          <p:cNvSpPr txBox="1"/>
          <p:nvPr/>
        </p:nvSpPr>
        <p:spPr>
          <a:xfrm>
            <a:off x="7922541" y="924335"/>
            <a:ext cx="1676400" cy="646331"/>
          </a:xfrm>
          <a:prstGeom prst="rect">
            <a:avLst/>
          </a:prstGeom>
          <a:noFill/>
        </p:spPr>
        <p:txBody>
          <a:bodyPr wrap="square" rtlCol="0">
            <a:spAutoFit/>
          </a:bodyPr>
          <a:lstStyle/>
          <a:p>
            <a:r>
              <a:rPr lang="en-US" altLang="zh-CN" dirty="0">
                <a:latin typeface="Times New Roman" panose="02020603050405020304" pitchFamily="18" charset="0"/>
                <a:ea typeface="华文琥珀" panose="02010800040101010101" pitchFamily="2" charset="-122"/>
                <a:cs typeface="Times New Roman" panose="02020603050405020304" pitchFamily="18" charset="0"/>
              </a:rPr>
              <a:t>Huns</a:t>
            </a:r>
            <a:r>
              <a:rPr lang="zh-CN" altLang="en-US" dirty="0">
                <a:latin typeface="Times New Roman" panose="02020603050405020304" pitchFamily="18" charset="0"/>
                <a:ea typeface="华文琥珀" panose="02010800040101010101" pitchFamily="2" charset="-122"/>
                <a:cs typeface="Times New Roman" panose="02020603050405020304" pitchFamily="18" charset="0"/>
              </a:rPr>
              <a:t> </a:t>
            </a:r>
            <a:r>
              <a:rPr lang="en-US" altLang="zh-CN" dirty="0">
                <a:latin typeface="Times New Roman" panose="02020603050405020304" pitchFamily="18" charset="0"/>
                <a:ea typeface="华文琥珀" panose="02010800040101010101" pitchFamily="2" charset="-122"/>
                <a:cs typeface="Times New Roman" panose="02020603050405020304" pitchFamily="18" charset="0"/>
              </a:rPr>
              <a:t>controlled area</a:t>
            </a:r>
            <a:endParaRPr lang="en-US" dirty="0">
              <a:latin typeface="Times New Roman" panose="02020603050405020304" pitchFamily="18" charset="0"/>
              <a:ea typeface="华文琥珀" panose="02010800040101010101" pitchFamily="2" charset="-122"/>
              <a:cs typeface="Times New Roman" panose="02020603050405020304" pitchFamily="18" charset="0"/>
            </a:endParaRPr>
          </a:p>
        </p:txBody>
      </p:sp>
      <p:sp>
        <p:nvSpPr>
          <p:cNvPr id="4" name="TextBox 3"/>
          <p:cNvSpPr txBox="1"/>
          <p:nvPr/>
        </p:nvSpPr>
        <p:spPr>
          <a:xfrm>
            <a:off x="9982200" y="3786856"/>
            <a:ext cx="1143000" cy="646331"/>
          </a:xfrm>
          <a:prstGeom prst="rect">
            <a:avLst/>
          </a:prstGeom>
          <a:noFill/>
        </p:spPr>
        <p:txBody>
          <a:bodyPr wrap="square" rtlCol="0">
            <a:spAutoFit/>
          </a:bodyPr>
          <a:lstStyle/>
          <a:p>
            <a:r>
              <a:rPr lang="en-US" altLang="zh-CN" b="1" dirty="0">
                <a:latin typeface="Times New Roman" panose="02020603050405020304" pitchFamily="18" charset="0"/>
                <a:ea typeface="文鼎火柴體" panose="020B0609010101010101" pitchFamily="49" charset="-120"/>
                <a:cs typeface="Times New Roman" panose="02020603050405020304" pitchFamily="18" charset="0"/>
              </a:rPr>
              <a:t>Western Han</a:t>
            </a:r>
            <a:endParaRPr lang="en-US" b="1" dirty="0">
              <a:latin typeface="Times New Roman" panose="02020603050405020304" pitchFamily="18" charset="0"/>
              <a:ea typeface="文鼎火柴體" panose="020B0609010101010101" pitchFamily="49" charset="-120"/>
              <a:cs typeface="Times New Roman" panose="02020603050405020304" pitchFamily="18" charset="0"/>
            </a:endParaRPr>
          </a:p>
        </p:txBody>
      </p:sp>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1" y="68451"/>
            <a:ext cx="1530481" cy="174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922542" y="2817745"/>
            <a:ext cx="2233037" cy="369332"/>
          </a:xfrm>
          <a:prstGeom prst="rect">
            <a:avLst/>
          </a:prstGeom>
          <a:noFill/>
        </p:spPr>
        <p:txBody>
          <a:bodyPr wrap="square" rtlCol="0">
            <a:spAutoFit/>
          </a:bodyPr>
          <a:lstStyle/>
          <a:p>
            <a:r>
              <a:rPr lang="en-HK" altLang="zh-CN" b="1" dirty="0" err="1">
                <a:latin typeface="Times New Roman" panose="02020603050405020304" pitchFamily="18" charset="0"/>
                <a:ea typeface="文鼎火柴體" panose="020B0609010101010101" pitchFamily="49" charset="-120"/>
                <a:cs typeface="Times New Roman" panose="02020603050405020304" pitchFamily="18" charset="0"/>
              </a:rPr>
              <a:t>Rouzhi</a:t>
            </a:r>
            <a:endParaRPr lang="en-US" b="1"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17" name="Striped Right Arrow 16"/>
          <p:cNvSpPr/>
          <p:nvPr/>
        </p:nvSpPr>
        <p:spPr>
          <a:xfrm rot="3548448">
            <a:off x="7725266" y="2358416"/>
            <a:ext cx="609600" cy="505436"/>
          </a:xfrm>
          <a:prstGeom prst="stripedRightArrow">
            <a:avLst/>
          </a:prstGeom>
          <a:solidFill>
            <a:schemeClr val="accent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98949">
            <a:off x="6162059" y="1308868"/>
            <a:ext cx="2026735" cy="140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376409" y="506009"/>
            <a:ext cx="1295400" cy="646331"/>
          </a:xfrm>
          <a:prstGeom prst="rect">
            <a:avLst/>
          </a:prstGeom>
          <a:noFill/>
        </p:spPr>
        <p:txBody>
          <a:bodyPr wrap="square" rtlCol="0">
            <a:spAutoFit/>
          </a:bodyPr>
          <a:lstStyle/>
          <a:p>
            <a:r>
              <a:rPr lang="en-US" altLang="zh-CN" sz="1200" b="1" dirty="0" err="1">
                <a:latin typeface="Times New Roman" panose="02020603050405020304" pitchFamily="18" charset="0"/>
                <a:cs typeface="Times New Roman" panose="02020603050405020304" pitchFamily="18" charset="0"/>
              </a:rPr>
              <a:t>Laoshang</a:t>
            </a:r>
            <a:r>
              <a:rPr lang="en-US" altLang="zh-CN" sz="1200" b="1" dirty="0">
                <a:latin typeface="Times New Roman" panose="02020603050405020304" pitchFamily="18" charset="0"/>
                <a:cs typeface="Times New Roman" panose="02020603050405020304" pitchFamily="18" charset="0"/>
              </a:rPr>
              <a:t> </a:t>
            </a:r>
            <a:r>
              <a:rPr lang="en-US" altLang="zh-CN" sz="1200" b="1" dirty="0" err="1">
                <a:latin typeface="Times New Roman" panose="02020603050405020304" pitchFamily="18" charset="0"/>
                <a:cs typeface="Times New Roman" panose="02020603050405020304" pitchFamily="18" charset="0"/>
              </a:rPr>
              <a:t>Chanyu</a:t>
            </a:r>
            <a:r>
              <a:rPr lang="en-US" altLang="zh-CN" sz="1200" b="1" dirty="0">
                <a:latin typeface="Times New Roman" panose="02020603050405020304" pitchFamily="18" charset="0"/>
                <a:cs typeface="Times New Roman" panose="02020603050405020304" pitchFamily="18" charset="0"/>
              </a:rPr>
              <a:t> (son of </a:t>
            </a:r>
            <a:r>
              <a:rPr lang="en-US" altLang="zh-CN" sz="1200" b="1" dirty="0" err="1">
                <a:latin typeface="Times New Roman" panose="02020603050405020304" pitchFamily="18" charset="0"/>
                <a:cs typeface="Times New Roman" panose="02020603050405020304" pitchFamily="18" charset="0"/>
              </a:rPr>
              <a:t>Maodun</a:t>
            </a:r>
            <a:r>
              <a:rPr lang="en-US" altLang="zh-CN" sz="1200" b="1" dirty="0">
                <a:latin typeface="Times New Roman" panose="02020603050405020304" pitchFamily="18" charset="0"/>
                <a:cs typeface="Times New Roman" panose="02020603050405020304" pitchFamily="18" charset="0"/>
              </a:rPr>
              <a:t> </a:t>
            </a:r>
            <a:r>
              <a:rPr lang="en-US" altLang="zh-CN" sz="1200" b="1" dirty="0" err="1">
                <a:latin typeface="Times New Roman" panose="02020603050405020304" pitchFamily="18" charset="0"/>
                <a:cs typeface="Times New Roman" panose="02020603050405020304" pitchFamily="18" charset="0"/>
              </a:rPr>
              <a:t>Chanyu</a:t>
            </a:r>
            <a:r>
              <a:rPr lang="en-US" altLang="zh-CN" sz="1200" b="1" dirty="0">
                <a:latin typeface="Times New Roman" panose="02020603050405020304" pitchFamily="18" charset="0"/>
                <a:cs typeface="Times New Roman" panose="02020603050405020304" pitchFamily="18" charset="0"/>
              </a:rPr>
              <a:t>)</a:t>
            </a:r>
            <a:endParaRPr lang="en-US" sz="1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rot="3530367">
            <a:off x="7717606" y="2305639"/>
            <a:ext cx="903417" cy="27699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162BC</a:t>
            </a:r>
            <a:endParaRPr lang="en-US" sz="1200" dirty="0">
              <a:latin typeface="Times New Roman" panose="02020603050405020304" pitchFamily="18" charset="0"/>
              <a:cs typeface="Times New Roman" panose="02020603050405020304" pitchFamily="18" charset="0"/>
            </a:endParaRPr>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2689" y="437761"/>
            <a:ext cx="781628" cy="59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Callout 4"/>
          <p:cNvSpPr/>
          <p:nvPr/>
        </p:nvSpPr>
        <p:spPr>
          <a:xfrm>
            <a:off x="4750395" y="406457"/>
            <a:ext cx="1295400" cy="740442"/>
          </a:xfrm>
          <a:prstGeom prst="wedgeEllipseCallout">
            <a:avLst>
              <a:gd name="adj1" fmla="val 77472"/>
              <a:gd name="adj2" fmla="val 216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000" dirty="0">
                <a:solidFill>
                  <a:schemeClr val="tx1"/>
                </a:solidFill>
                <a:latin typeface="Times New Roman" panose="02020603050405020304" pitchFamily="18" charset="0"/>
                <a:cs typeface="Times New Roman" panose="02020603050405020304" pitchFamily="18" charset="0"/>
              </a:rPr>
              <a:t>This</a:t>
            </a:r>
            <a:r>
              <a:rPr lang="zh-CN" altLang="en-US" sz="1000" dirty="0">
                <a:solidFill>
                  <a:schemeClr val="tx1"/>
                </a:solidFill>
                <a:latin typeface="Times New Roman" panose="02020603050405020304" pitchFamily="18" charset="0"/>
                <a:cs typeface="Times New Roman" panose="02020603050405020304" pitchFamily="18" charset="0"/>
              </a:rPr>
              <a:t> </a:t>
            </a:r>
            <a:r>
              <a:rPr lang="en-US" altLang="zh-CN" sz="1000" dirty="0">
                <a:solidFill>
                  <a:schemeClr val="tx1"/>
                </a:solidFill>
                <a:latin typeface="Times New Roman" panose="02020603050405020304" pitchFamily="18" charset="0"/>
                <a:cs typeface="Times New Roman" panose="02020603050405020304" pitchFamily="18" charset="0"/>
              </a:rPr>
              <a:t>head</a:t>
            </a:r>
            <a:r>
              <a:rPr lang="zh-CN" altLang="en-US" sz="1000" dirty="0">
                <a:solidFill>
                  <a:schemeClr val="tx1"/>
                </a:solidFill>
                <a:latin typeface="Times New Roman" panose="02020603050405020304" pitchFamily="18" charset="0"/>
                <a:cs typeface="Times New Roman" panose="02020603050405020304" pitchFamily="18" charset="0"/>
              </a:rPr>
              <a:t> </a:t>
            </a:r>
            <a:r>
              <a:rPr lang="en-US" altLang="zh-CN" sz="1000" dirty="0">
                <a:solidFill>
                  <a:schemeClr val="tx1"/>
                </a:solidFill>
                <a:latin typeface="Times New Roman" panose="02020603050405020304" pitchFamily="18" charset="0"/>
                <a:cs typeface="Times New Roman" panose="02020603050405020304" pitchFamily="18" charset="0"/>
              </a:rPr>
              <a:t>can</a:t>
            </a:r>
            <a:r>
              <a:rPr lang="zh-CN" altLang="en-US" sz="1000" dirty="0">
                <a:solidFill>
                  <a:schemeClr val="tx1"/>
                </a:solidFill>
                <a:latin typeface="Times New Roman" panose="02020603050405020304" pitchFamily="18" charset="0"/>
                <a:cs typeface="Times New Roman" panose="02020603050405020304" pitchFamily="18" charset="0"/>
              </a:rPr>
              <a:t> </a:t>
            </a:r>
            <a:r>
              <a:rPr lang="en-US" altLang="zh-CN" sz="1000" dirty="0">
                <a:solidFill>
                  <a:schemeClr val="tx1"/>
                </a:solidFill>
                <a:latin typeface="Times New Roman" panose="02020603050405020304" pitchFamily="18" charset="0"/>
                <a:cs typeface="Times New Roman" panose="02020603050405020304" pitchFamily="18" charset="0"/>
              </a:rPr>
              <a:t>be</a:t>
            </a:r>
            <a:r>
              <a:rPr lang="zh-CN" altLang="en-US" sz="1000" dirty="0">
                <a:solidFill>
                  <a:schemeClr val="tx1"/>
                </a:solidFill>
                <a:latin typeface="Times New Roman" panose="02020603050405020304" pitchFamily="18" charset="0"/>
                <a:cs typeface="Times New Roman" panose="02020603050405020304" pitchFamily="18" charset="0"/>
              </a:rPr>
              <a:t> </a:t>
            </a:r>
            <a:r>
              <a:rPr lang="en-US" altLang="zh-CN" sz="1000" dirty="0">
                <a:solidFill>
                  <a:schemeClr val="tx1"/>
                </a:solidFill>
                <a:latin typeface="Times New Roman" panose="02020603050405020304" pitchFamily="18" charset="0"/>
                <a:cs typeface="Times New Roman" panose="02020603050405020304" pitchFamily="18" charset="0"/>
              </a:rPr>
              <a:t>used</a:t>
            </a:r>
            <a:r>
              <a:rPr lang="zh-CN" altLang="en-US" sz="1000" dirty="0">
                <a:solidFill>
                  <a:schemeClr val="tx1"/>
                </a:solidFill>
                <a:latin typeface="Times New Roman" panose="02020603050405020304" pitchFamily="18" charset="0"/>
                <a:cs typeface="Times New Roman" panose="02020603050405020304" pitchFamily="18" charset="0"/>
              </a:rPr>
              <a:t> </a:t>
            </a:r>
            <a:r>
              <a:rPr lang="en-US" altLang="zh-CN" sz="1000" dirty="0">
                <a:solidFill>
                  <a:schemeClr val="tx1"/>
                </a:solidFill>
                <a:latin typeface="Times New Roman" panose="02020603050405020304" pitchFamily="18" charset="0"/>
                <a:cs typeface="Times New Roman" panose="02020603050405020304" pitchFamily="18" charset="0"/>
              </a:rPr>
              <a:t>as a wine container!</a:t>
            </a:r>
            <a:endParaRPr lang="en-US" sz="1000" dirty="0">
              <a:solidFill>
                <a:schemeClr val="tx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398095" y="3232857"/>
            <a:ext cx="1679640" cy="369332"/>
          </a:xfrm>
          <a:prstGeom prst="rect">
            <a:avLst/>
          </a:prstGeom>
          <a:noFill/>
        </p:spPr>
        <p:txBody>
          <a:bodyPr wrap="square" rtlCol="0">
            <a:spAutoFit/>
          </a:bodyPr>
          <a:lstStyle/>
          <a:p>
            <a:r>
              <a:rPr lang="en-US" b="1" dirty="0">
                <a:latin typeface="Times New Roman" panose="02020603050405020304" pitchFamily="18" charset="0"/>
                <a:ea typeface="文鼎火柴體" panose="020B0609010101010101" pitchFamily="49" charset="-120"/>
                <a:cs typeface="Times New Roman" panose="02020603050405020304" pitchFamily="18" charset="0"/>
              </a:rPr>
              <a:t>Da </a:t>
            </a:r>
            <a:r>
              <a:rPr lang="en-US" b="1" dirty="0" err="1">
                <a:latin typeface="Times New Roman" panose="02020603050405020304" pitchFamily="18" charset="0"/>
                <a:ea typeface="文鼎火柴體" panose="020B0609010101010101" pitchFamily="49" charset="-120"/>
                <a:cs typeface="Times New Roman" panose="02020603050405020304" pitchFamily="18" charset="0"/>
              </a:rPr>
              <a:t>Rouzhi</a:t>
            </a:r>
            <a:endParaRPr lang="en-US" b="1"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6" name="Freeform 5"/>
          <p:cNvSpPr/>
          <p:nvPr/>
        </p:nvSpPr>
        <p:spPr>
          <a:xfrm>
            <a:off x="6609610" y="3115160"/>
            <a:ext cx="1604074" cy="357285"/>
          </a:xfrm>
          <a:custGeom>
            <a:avLst/>
            <a:gdLst>
              <a:gd name="connsiteX0" fmla="*/ 1604074 w 1604074"/>
              <a:gd name="connsiteY0" fmla="*/ 0 h 357285"/>
              <a:gd name="connsiteX1" fmla="*/ 1565329 w 1604074"/>
              <a:gd name="connsiteY1" fmla="*/ 38746 h 357285"/>
              <a:gd name="connsiteX2" fmla="*/ 1549830 w 1604074"/>
              <a:gd name="connsiteY2" fmla="*/ 61994 h 357285"/>
              <a:gd name="connsiteX3" fmla="*/ 1503335 w 1604074"/>
              <a:gd name="connsiteY3" fmla="*/ 77492 h 357285"/>
              <a:gd name="connsiteX4" fmla="*/ 1472339 w 1604074"/>
              <a:gd name="connsiteY4" fmla="*/ 92990 h 357285"/>
              <a:gd name="connsiteX5" fmla="*/ 1456840 w 1604074"/>
              <a:gd name="connsiteY5" fmla="*/ 116238 h 357285"/>
              <a:gd name="connsiteX6" fmla="*/ 1371600 w 1604074"/>
              <a:gd name="connsiteY6" fmla="*/ 147234 h 357285"/>
              <a:gd name="connsiteX7" fmla="*/ 1286359 w 1604074"/>
              <a:gd name="connsiteY7" fmla="*/ 185980 h 357285"/>
              <a:gd name="connsiteX8" fmla="*/ 1263112 w 1604074"/>
              <a:gd name="connsiteY8" fmla="*/ 193729 h 357285"/>
              <a:gd name="connsiteX9" fmla="*/ 1247613 w 1604074"/>
              <a:gd name="connsiteY9" fmla="*/ 209227 h 357285"/>
              <a:gd name="connsiteX10" fmla="*/ 1208868 w 1604074"/>
              <a:gd name="connsiteY10" fmla="*/ 216977 h 357285"/>
              <a:gd name="connsiteX11" fmla="*/ 1185620 w 1604074"/>
              <a:gd name="connsiteY11" fmla="*/ 224726 h 357285"/>
              <a:gd name="connsiteX12" fmla="*/ 1154624 w 1604074"/>
              <a:gd name="connsiteY12" fmla="*/ 240224 h 357285"/>
              <a:gd name="connsiteX13" fmla="*/ 1092630 w 1604074"/>
              <a:gd name="connsiteY13" fmla="*/ 263472 h 357285"/>
              <a:gd name="connsiteX14" fmla="*/ 1053885 w 1604074"/>
              <a:gd name="connsiteY14" fmla="*/ 271221 h 357285"/>
              <a:gd name="connsiteX15" fmla="*/ 976393 w 1604074"/>
              <a:gd name="connsiteY15" fmla="*/ 302217 h 357285"/>
              <a:gd name="connsiteX16" fmla="*/ 945396 w 1604074"/>
              <a:gd name="connsiteY16" fmla="*/ 309966 h 357285"/>
              <a:gd name="connsiteX17" fmla="*/ 906651 w 1604074"/>
              <a:gd name="connsiteY17" fmla="*/ 317716 h 357285"/>
              <a:gd name="connsiteX18" fmla="*/ 860156 w 1604074"/>
              <a:gd name="connsiteY18" fmla="*/ 333214 h 357285"/>
              <a:gd name="connsiteX19" fmla="*/ 836908 w 1604074"/>
              <a:gd name="connsiteY19" fmla="*/ 340963 h 357285"/>
              <a:gd name="connsiteX20" fmla="*/ 534691 w 1604074"/>
              <a:gd name="connsiteY20" fmla="*/ 356461 h 357285"/>
              <a:gd name="connsiteX21" fmla="*/ 0 w 1604074"/>
              <a:gd name="connsiteY21" fmla="*/ 356461 h 35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4074" h="357285">
                <a:moveTo>
                  <a:pt x="1604074" y="0"/>
                </a:moveTo>
                <a:cubicBezTo>
                  <a:pt x="1591159" y="12915"/>
                  <a:pt x="1577356" y="25000"/>
                  <a:pt x="1565329" y="38746"/>
                </a:cubicBezTo>
                <a:cubicBezTo>
                  <a:pt x="1559196" y="45755"/>
                  <a:pt x="1557728" y="57058"/>
                  <a:pt x="1549830" y="61994"/>
                </a:cubicBezTo>
                <a:cubicBezTo>
                  <a:pt x="1535977" y="70652"/>
                  <a:pt x="1517947" y="70186"/>
                  <a:pt x="1503335" y="77492"/>
                </a:cubicBezTo>
                <a:lnTo>
                  <a:pt x="1472339" y="92990"/>
                </a:lnTo>
                <a:cubicBezTo>
                  <a:pt x="1467173" y="100739"/>
                  <a:pt x="1463426" y="109652"/>
                  <a:pt x="1456840" y="116238"/>
                </a:cubicBezTo>
                <a:cubicBezTo>
                  <a:pt x="1434652" y="138426"/>
                  <a:pt x="1400273" y="141500"/>
                  <a:pt x="1371600" y="147234"/>
                </a:cubicBezTo>
                <a:cubicBezTo>
                  <a:pt x="1338775" y="180061"/>
                  <a:pt x="1363033" y="160422"/>
                  <a:pt x="1286359" y="185980"/>
                </a:cubicBezTo>
                <a:lnTo>
                  <a:pt x="1263112" y="193729"/>
                </a:lnTo>
                <a:cubicBezTo>
                  <a:pt x="1257946" y="198895"/>
                  <a:pt x="1254328" y="206349"/>
                  <a:pt x="1247613" y="209227"/>
                </a:cubicBezTo>
                <a:cubicBezTo>
                  <a:pt x="1235507" y="214415"/>
                  <a:pt x="1221646" y="213782"/>
                  <a:pt x="1208868" y="216977"/>
                </a:cubicBezTo>
                <a:cubicBezTo>
                  <a:pt x="1200943" y="218958"/>
                  <a:pt x="1193128" y="221508"/>
                  <a:pt x="1185620" y="224726"/>
                </a:cubicBezTo>
                <a:cubicBezTo>
                  <a:pt x="1175002" y="229276"/>
                  <a:pt x="1165180" y="235533"/>
                  <a:pt x="1154624" y="240224"/>
                </a:cubicBezTo>
                <a:cubicBezTo>
                  <a:pt x="1145491" y="244283"/>
                  <a:pt x="1107231" y="259822"/>
                  <a:pt x="1092630" y="263472"/>
                </a:cubicBezTo>
                <a:cubicBezTo>
                  <a:pt x="1079853" y="266667"/>
                  <a:pt x="1066800" y="268638"/>
                  <a:pt x="1053885" y="271221"/>
                </a:cubicBezTo>
                <a:cubicBezTo>
                  <a:pt x="1021819" y="287254"/>
                  <a:pt x="1014695" y="292642"/>
                  <a:pt x="976393" y="302217"/>
                </a:cubicBezTo>
                <a:cubicBezTo>
                  <a:pt x="966061" y="304800"/>
                  <a:pt x="955793" y="307656"/>
                  <a:pt x="945396" y="309966"/>
                </a:cubicBezTo>
                <a:cubicBezTo>
                  <a:pt x="932539" y="312823"/>
                  <a:pt x="919358" y="314250"/>
                  <a:pt x="906651" y="317716"/>
                </a:cubicBezTo>
                <a:cubicBezTo>
                  <a:pt x="890890" y="322015"/>
                  <a:pt x="875654" y="328048"/>
                  <a:pt x="860156" y="333214"/>
                </a:cubicBezTo>
                <a:cubicBezTo>
                  <a:pt x="852407" y="335797"/>
                  <a:pt x="845048" y="340285"/>
                  <a:pt x="836908" y="340963"/>
                </a:cubicBezTo>
                <a:cubicBezTo>
                  <a:pt x="713470" y="351249"/>
                  <a:pt x="687268" y="354872"/>
                  <a:pt x="534691" y="356461"/>
                </a:cubicBezTo>
                <a:cubicBezTo>
                  <a:pt x="356470" y="358317"/>
                  <a:pt x="178230" y="356461"/>
                  <a:pt x="0" y="356461"/>
                </a:cubicBezTo>
              </a:path>
            </a:pathLst>
          </a:custGeom>
          <a:noFill/>
          <a:ln w="76200">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rot="20091043">
            <a:off x="6741441" y="3639600"/>
            <a:ext cx="2362200" cy="2462213"/>
          </a:xfrm>
          <a:prstGeom prst="rect">
            <a:avLst/>
          </a:prstGeom>
          <a:noFill/>
        </p:spPr>
        <p:txBody>
          <a:bodyPr wrap="square" rtlCol="0">
            <a:spAutoFit/>
          </a:bodyPr>
          <a:lstStyle/>
          <a:p>
            <a:r>
              <a:rPr lang="en-US" altLang="zh-CN" sz="1400" dirty="0" err="1">
                <a:latin typeface="Times New Roman" panose="02020603050405020304" pitchFamily="18" charset="0"/>
                <a:cs typeface="Times New Roman" panose="02020603050405020304" pitchFamily="18" charset="0"/>
              </a:rPr>
              <a:t>Rouzhi</a:t>
            </a:r>
            <a:r>
              <a:rPr lang="en-US" altLang="zh-CN" sz="1400" dirty="0">
                <a:latin typeface="Times New Roman" panose="02020603050405020304" pitchFamily="18" charset="0"/>
                <a:cs typeface="Times New Roman" panose="02020603050405020304" pitchFamily="18" charset="0"/>
              </a:rPr>
              <a:t> was also a nomadic ethnicity, but they were attacked nonstop by the Huns. In 162 B.C., </a:t>
            </a:r>
            <a:r>
              <a:rPr lang="en-US" altLang="zh-CN" sz="1400" dirty="0" err="1">
                <a:latin typeface="Times New Roman" panose="02020603050405020304" pitchFamily="18" charset="0"/>
                <a:cs typeface="Times New Roman" panose="02020603050405020304" pitchFamily="18" charset="0"/>
              </a:rPr>
              <a:t>Rouzhi</a:t>
            </a:r>
            <a:r>
              <a:rPr lang="en-US" altLang="zh-CN" sz="1400" dirty="0">
                <a:latin typeface="Times New Roman" panose="02020603050405020304" pitchFamily="18" charset="0"/>
                <a:cs typeface="Times New Roman" panose="02020603050405020304" pitchFamily="18" charset="0"/>
              </a:rPr>
              <a:t> was again defeated. The head of its king was cut and used a as wine container by </a:t>
            </a:r>
            <a:r>
              <a:rPr lang="en-US" altLang="zh-CN" sz="1400" dirty="0" err="1">
                <a:latin typeface="Times New Roman" panose="02020603050405020304" pitchFamily="18" charset="0"/>
                <a:cs typeface="Times New Roman" panose="02020603050405020304" pitchFamily="18" charset="0"/>
              </a:rPr>
              <a:t>Laoshang</a:t>
            </a:r>
            <a:r>
              <a:rPr lang="en-US" altLang="zh-CN" sz="1400" dirty="0">
                <a:latin typeface="Times New Roman" panose="02020603050405020304" pitchFamily="18" charset="0"/>
                <a:cs typeface="Times New Roman" panose="02020603050405020304" pitchFamily="18" charset="0"/>
              </a:rPr>
              <a:t> </a:t>
            </a:r>
            <a:r>
              <a:rPr lang="en-US" altLang="zh-CN" sz="1400" dirty="0" err="1">
                <a:latin typeface="Times New Roman" panose="02020603050405020304" pitchFamily="18" charset="0"/>
                <a:cs typeface="Times New Roman" panose="02020603050405020304" pitchFamily="18" charset="0"/>
              </a:rPr>
              <a:t>Chanyu</a:t>
            </a:r>
            <a:r>
              <a:rPr lang="en-US" altLang="zh-CN" sz="1400" dirty="0">
                <a:latin typeface="Times New Roman" panose="02020603050405020304" pitchFamily="18" charset="0"/>
                <a:cs typeface="Times New Roman" panose="02020603050405020304" pitchFamily="18" charset="0"/>
              </a:rPr>
              <a:t>. To escape from the attacks, the tribe migrated westwards and established the Da </a:t>
            </a:r>
            <a:r>
              <a:rPr lang="en-US" altLang="zh-CN" sz="1400" dirty="0" err="1">
                <a:latin typeface="Times New Roman" panose="02020603050405020304" pitchFamily="18" charset="0"/>
                <a:cs typeface="Times New Roman" panose="02020603050405020304" pitchFamily="18" charset="0"/>
              </a:rPr>
              <a:t>Rouzhi</a:t>
            </a:r>
            <a:r>
              <a:rPr lang="en-US" altLang="zh-CN" sz="1400" dirty="0">
                <a:latin typeface="Times New Roman" panose="02020603050405020304" pitchFamily="18" charset="0"/>
                <a:cs typeface="Times New Roman" panose="02020603050405020304" pitchFamily="18" charset="0"/>
              </a:rPr>
              <a:t> state.</a:t>
            </a:r>
            <a:endParaRPr lang="en-US" sz="1400" dirty="0">
              <a:latin typeface="Times New Roman" panose="02020603050405020304" pitchFamily="18" charset="0"/>
              <a:cs typeface="Times New Roman" panose="02020603050405020304" pitchFamily="18" charset="0"/>
            </a:endParaRPr>
          </a:p>
        </p:txBody>
      </p:sp>
      <p:sp>
        <p:nvSpPr>
          <p:cNvPr id="21" name="TextBox 2"/>
          <p:cNvSpPr txBox="1"/>
          <p:nvPr/>
        </p:nvSpPr>
        <p:spPr>
          <a:xfrm>
            <a:off x="363995" y="6234912"/>
            <a:ext cx="2489058" cy="400110"/>
          </a:xfrm>
          <a:prstGeom prst="rect">
            <a:avLst/>
          </a:prstGeom>
          <a:noFill/>
        </p:spPr>
        <p:txBody>
          <a:bodyPr wrap="square" rtlCol="0">
            <a:spAutoFit/>
          </a:bodyPr>
          <a:lstStyle/>
          <a:p>
            <a:r>
              <a:rPr lang="en-US" altLang="zh-TW" sz="1000" dirty="0"/>
              <a:t>A Hun</a:t>
            </a:r>
            <a:r>
              <a:rPr lang="zh-TW" altLang="en-US" sz="1000" dirty="0"/>
              <a:t> </a:t>
            </a:r>
            <a:r>
              <a:rPr lang="en-US" altLang="zh-TW" sz="1000" dirty="0"/>
              <a:t>soldier (ref: </a:t>
            </a:r>
            <a:r>
              <a:rPr lang="en-US" altLang="zh-TW" sz="1000" i="1" dirty="0"/>
              <a:t>History and Relics of the Great Wall</a:t>
            </a:r>
            <a:r>
              <a:rPr lang="en-US" altLang="zh-TW" sz="1000" dirty="0"/>
              <a:t>, p. 200)</a:t>
            </a:r>
            <a:endParaRPr lang="en-US" sz="1000" dirty="0"/>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449" y="2020676"/>
            <a:ext cx="2724150"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571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2" y="2232653"/>
            <a:ext cx="2593539" cy="462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0734" y="2788002"/>
            <a:ext cx="1905000" cy="362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1311850" y="784853"/>
            <a:ext cx="2133600" cy="1447800"/>
          </a:xfrm>
          <a:prstGeom prst="wedgeRectCallout">
            <a:avLst>
              <a:gd name="adj1" fmla="val -46257"/>
              <a:gd name="adj2" fmla="val 130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latin typeface="+mn-ea"/>
              </a:rPr>
              <a:t>本王要派一個使者前往大月氏，有誰願意去啊！</a:t>
            </a:r>
            <a:endParaRPr lang="en-US" dirty="0">
              <a:solidFill>
                <a:schemeClr val="tx1"/>
              </a:solidFill>
              <a:latin typeface="+mn-ea"/>
            </a:endParaRPr>
          </a:p>
        </p:txBody>
      </p:sp>
      <p:sp>
        <p:nvSpPr>
          <p:cNvPr id="5" name="Rectangular Callout 4"/>
          <p:cNvSpPr/>
          <p:nvPr/>
        </p:nvSpPr>
        <p:spPr>
          <a:xfrm>
            <a:off x="9753600" y="2514600"/>
            <a:ext cx="2039732" cy="1524000"/>
          </a:xfrm>
          <a:prstGeom prst="wedgeRectCallout">
            <a:avLst>
              <a:gd name="adj1" fmla="val -60724"/>
              <a:gd name="adj2" fmla="val 802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rPr>
              <a:t>我叫張騫，今年</a:t>
            </a:r>
            <a:r>
              <a:rPr lang="en-US" altLang="zh-CN" dirty="0">
                <a:solidFill>
                  <a:schemeClr val="tx1"/>
                </a:solidFill>
              </a:rPr>
              <a:t>25</a:t>
            </a:r>
            <a:r>
              <a:rPr lang="zh-CN" altLang="en-US" dirty="0">
                <a:solidFill>
                  <a:schemeClr val="tx1"/>
                </a:solidFill>
              </a:rPr>
              <a:t>歲，是本朝一名小官，願意為朝廷效力！</a:t>
            </a:r>
            <a:endParaRPr lang="en-US" dirty="0">
              <a:solidFill>
                <a:schemeClr val="tx1"/>
              </a:solidFill>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010418"/>
            <a:ext cx="2484150" cy="217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0842" y="1165766"/>
            <a:ext cx="2133600" cy="245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4614" y="138249"/>
            <a:ext cx="3411332" cy="232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962900" y="554176"/>
            <a:ext cx="1905000" cy="923330"/>
          </a:xfrm>
          <a:prstGeom prst="rect">
            <a:avLst/>
          </a:prstGeom>
          <a:noFill/>
        </p:spPr>
        <p:txBody>
          <a:bodyPr wrap="square" rtlCol="0">
            <a:spAutoFit/>
          </a:bodyPr>
          <a:lstStyle/>
          <a:p>
            <a:r>
              <a:rPr lang="zh-CN" altLang="en-US" dirty="0"/>
              <a:t>我上有老母，下有妻兒要照顧，根本就走不開啊！</a:t>
            </a:r>
            <a:endParaRPr lang="en-US" dirty="0"/>
          </a:p>
        </p:txBody>
      </p:sp>
      <p:pic>
        <p:nvPicPr>
          <p:cNvPr id="1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57548" y="192243"/>
            <a:ext cx="2020094" cy="185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038600" y="396510"/>
            <a:ext cx="1295400" cy="923330"/>
          </a:xfrm>
          <a:prstGeom prst="rect">
            <a:avLst/>
          </a:prstGeom>
          <a:noFill/>
        </p:spPr>
        <p:txBody>
          <a:bodyPr wrap="square" rtlCol="0">
            <a:spAutoFit/>
          </a:bodyPr>
          <a:lstStyle/>
          <a:p>
            <a:r>
              <a:rPr lang="zh-CN" altLang="en-US" dirty="0"/>
              <a:t>路途遙遠，我可不想去送死啊！</a:t>
            </a:r>
            <a:endParaRPr lang="en-US" dirty="0"/>
          </a:p>
        </p:txBody>
      </p:sp>
    </p:spTree>
    <p:extLst>
      <p:ext uri="{BB962C8B-B14F-4D97-AF65-F5344CB8AC3E}">
        <p14:creationId xmlns:p14="http://schemas.microsoft.com/office/powerpoint/2010/main" val="4103466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2" y="2232653"/>
            <a:ext cx="2593539" cy="462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734" y="2788002"/>
            <a:ext cx="1905000" cy="362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1311850" y="784853"/>
            <a:ext cx="2133600" cy="1447800"/>
          </a:xfrm>
          <a:prstGeom prst="wedgeRectCallout">
            <a:avLst>
              <a:gd name="adj1" fmla="val -46257"/>
              <a:gd name="adj2" fmla="val 130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latin typeface="Times New Roman" panose="02020603050405020304" pitchFamily="18" charset="0"/>
                <a:cs typeface="Times New Roman" panose="02020603050405020304" pitchFamily="18" charset="0"/>
              </a:rPr>
              <a:t>I, the emperor, need to send an envoy to Da </a:t>
            </a:r>
            <a:r>
              <a:rPr lang="en-US" altLang="zh-CN" dirty="0" err="1">
                <a:solidFill>
                  <a:schemeClr val="tx1"/>
                </a:solidFill>
                <a:latin typeface="Times New Roman" panose="02020603050405020304" pitchFamily="18" charset="0"/>
                <a:cs typeface="Times New Roman" panose="02020603050405020304" pitchFamily="18" charset="0"/>
              </a:rPr>
              <a:t>Rouzhi</a:t>
            </a:r>
            <a:r>
              <a:rPr lang="en-US" altLang="zh-CN" dirty="0">
                <a:solidFill>
                  <a:schemeClr val="tx1"/>
                </a:solidFill>
                <a:latin typeface="Times New Roman" panose="02020603050405020304" pitchFamily="18" charset="0"/>
                <a:cs typeface="Times New Roman" panose="02020603050405020304" pitchFamily="18" charset="0"/>
              </a:rPr>
              <a:t>. Who will agree to go? </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5" name="Rectangular Callout 4"/>
          <p:cNvSpPr/>
          <p:nvPr/>
        </p:nvSpPr>
        <p:spPr>
          <a:xfrm>
            <a:off x="9753600" y="2514600"/>
            <a:ext cx="2039732" cy="1524000"/>
          </a:xfrm>
          <a:prstGeom prst="wedgeRectCallout">
            <a:avLst>
              <a:gd name="adj1" fmla="val -60724"/>
              <a:gd name="adj2" fmla="val 8029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500" dirty="0">
                <a:solidFill>
                  <a:schemeClr val="tx1"/>
                </a:solidFill>
                <a:latin typeface="Times New Roman" panose="02020603050405020304" pitchFamily="18" charset="0"/>
                <a:cs typeface="Times New Roman" panose="02020603050405020304" pitchFamily="18" charset="0"/>
              </a:rPr>
              <a:t>My</a:t>
            </a:r>
            <a:r>
              <a:rPr lang="zh-CN" altLang="en-US" sz="1500" dirty="0">
                <a:solidFill>
                  <a:schemeClr val="tx1"/>
                </a:solidFill>
                <a:latin typeface="Times New Roman" panose="02020603050405020304" pitchFamily="18" charset="0"/>
                <a:cs typeface="Times New Roman" panose="02020603050405020304" pitchFamily="18" charset="0"/>
              </a:rPr>
              <a:t> </a:t>
            </a:r>
            <a:r>
              <a:rPr lang="en-US" altLang="zh-CN" sz="1500" dirty="0">
                <a:solidFill>
                  <a:schemeClr val="tx1"/>
                </a:solidFill>
                <a:latin typeface="Times New Roman" panose="02020603050405020304" pitchFamily="18" charset="0"/>
                <a:cs typeface="Times New Roman" panose="02020603050405020304" pitchFamily="18" charset="0"/>
              </a:rPr>
              <a:t>name</a:t>
            </a:r>
            <a:r>
              <a:rPr lang="zh-CN" altLang="en-US" sz="1500" dirty="0">
                <a:solidFill>
                  <a:schemeClr val="tx1"/>
                </a:solidFill>
                <a:latin typeface="Times New Roman" panose="02020603050405020304" pitchFamily="18" charset="0"/>
                <a:cs typeface="Times New Roman" panose="02020603050405020304" pitchFamily="18" charset="0"/>
              </a:rPr>
              <a:t> </a:t>
            </a:r>
            <a:r>
              <a:rPr lang="en-US" altLang="zh-CN" sz="1500" dirty="0">
                <a:solidFill>
                  <a:schemeClr val="tx1"/>
                </a:solidFill>
                <a:latin typeface="Times New Roman" panose="02020603050405020304" pitchFamily="18" charset="0"/>
                <a:cs typeface="Times New Roman" panose="02020603050405020304" pitchFamily="18" charset="0"/>
              </a:rPr>
              <a:t>is</a:t>
            </a:r>
            <a:r>
              <a:rPr lang="zh-CN" altLang="en-US" sz="1500" dirty="0">
                <a:solidFill>
                  <a:schemeClr val="tx1"/>
                </a:solidFill>
                <a:latin typeface="Times New Roman" panose="02020603050405020304" pitchFamily="18" charset="0"/>
                <a:cs typeface="Times New Roman" panose="02020603050405020304" pitchFamily="18" charset="0"/>
              </a:rPr>
              <a:t> </a:t>
            </a:r>
            <a:r>
              <a:rPr lang="en-US" altLang="zh-CN" sz="1500" dirty="0">
                <a:solidFill>
                  <a:schemeClr val="tx1"/>
                </a:solidFill>
                <a:latin typeface="Times New Roman" panose="02020603050405020304" pitchFamily="18" charset="0"/>
                <a:cs typeface="Times New Roman" panose="02020603050405020304" pitchFamily="18" charset="0"/>
              </a:rPr>
              <a:t>Zhang Qian. I am 25 this year and I am just a junior official of this dynasty. I agree to serve the government. </a:t>
            </a:r>
            <a:endParaRPr lang="en-US" sz="1500" dirty="0">
              <a:solidFill>
                <a:schemeClr val="tx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1010418"/>
            <a:ext cx="2484150" cy="217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0842" y="1165766"/>
            <a:ext cx="2133600" cy="245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4614" y="138249"/>
            <a:ext cx="3411332" cy="232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962900" y="554177"/>
            <a:ext cx="1905000" cy="95410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I need to take care of my mother, my wife, and my child!  I cannot leave!</a:t>
            </a:r>
            <a:endParaRPr lang="en-US" sz="1400" dirty="0">
              <a:latin typeface="Times New Roman" panose="02020603050405020304" pitchFamily="18" charset="0"/>
              <a:cs typeface="Times New Roman" panose="02020603050405020304" pitchFamily="18" charset="0"/>
            </a:endParaRPr>
          </a:p>
        </p:txBody>
      </p:sp>
      <p:pic>
        <p:nvPicPr>
          <p:cNvPr id="1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57548" y="192243"/>
            <a:ext cx="2020094" cy="185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038600" y="396510"/>
            <a:ext cx="1295400" cy="784830"/>
          </a:xfrm>
          <a:prstGeom prst="rect">
            <a:avLst/>
          </a:prstGeom>
          <a:noFill/>
        </p:spPr>
        <p:txBody>
          <a:bodyPr wrap="square" rtlCol="0">
            <a:spAutoFit/>
          </a:bodyPr>
          <a:lstStyle/>
          <a:p>
            <a:r>
              <a:rPr lang="en-US" altLang="zh-CN" sz="1500" dirty="0">
                <a:latin typeface="Times New Roman" panose="02020603050405020304" pitchFamily="18" charset="0"/>
                <a:cs typeface="Times New Roman" panose="02020603050405020304" pitchFamily="18" charset="0"/>
              </a:rPr>
              <a:t>So far away! I don’t want to go and die!</a:t>
            </a:r>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312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7950" y="987425"/>
            <a:ext cx="2882900"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390" y="-9041"/>
            <a:ext cx="6815611" cy="954107"/>
          </a:xfrm>
          <a:prstGeom prst="rect">
            <a:avLst/>
          </a:prstGeom>
          <a:noFill/>
        </p:spPr>
        <p:txBody>
          <a:bodyPr wrap="square" rtlCol="0">
            <a:spAutoFit/>
          </a:bodyPr>
          <a:lstStyle/>
          <a:p>
            <a:r>
              <a:rPr lang="zh-TW"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想一想：</a:t>
            </a:r>
            <a:r>
              <a:rPr lang="zh-CN"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張騫接受任命，出使大月氏，顯示他具有什麼性格？試從下列找出四項：</a:t>
            </a:r>
            <a:endParaRPr 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endParaRPr>
          </a:p>
        </p:txBody>
      </p:sp>
      <p:sp>
        <p:nvSpPr>
          <p:cNvPr id="5" name="雲朵形 6"/>
          <p:cNvSpPr/>
          <p:nvPr/>
        </p:nvSpPr>
        <p:spPr>
          <a:xfrm>
            <a:off x="7467600" y="1143000"/>
            <a:ext cx="1676400" cy="106680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500"/>
              </a:lnSpc>
            </a:pPr>
            <a:r>
              <a:rPr lang="zh-TW" altLang="en-US" sz="2000" kern="100" dirty="0">
                <a:solidFill>
                  <a:srgbClr val="000000"/>
                </a:solidFill>
                <a:ea typeface="DFKai-SB"/>
                <a:cs typeface="Times New Roman"/>
              </a:rPr>
              <a:t>誠實</a:t>
            </a:r>
            <a:endParaRPr lang="en-US" sz="2000" kern="100" dirty="0">
              <a:ea typeface="PMingLiU"/>
              <a:cs typeface="Times New Roman"/>
            </a:endParaRPr>
          </a:p>
        </p:txBody>
      </p:sp>
      <p:sp>
        <p:nvSpPr>
          <p:cNvPr id="6" name="雲朵形 8"/>
          <p:cNvSpPr/>
          <p:nvPr/>
        </p:nvSpPr>
        <p:spPr>
          <a:xfrm>
            <a:off x="8305800" y="2590800"/>
            <a:ext cx="1752600" cy="114300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500"/>
              </a:lnSpc>
            </a:pPr>
            <a:r>
              <a:rPr lang="zh-CN" altLang="en-US" sz="2000" kern="100" dirty="0">
                <a:solidFill>
                  <a:schemeClr val="tx1"/>
                </a:solidFill>
                <a:latin typeface="DFKai-SB" panose="03000509000000000000" pitchFamily="65" charset="-120"/>
                <a:ea typeface="DFKai-SB" panose="03000509000000000000" pitchFamily="65" charset="-120"/>
                <a:cs typeface="Times New Roman"/>
              </a:rPr>
              <a:t>不怕艱難</a:t>
            </a:r>
            <a:endParaRPr lang="en-US" sz="2000" kern="100" dirty="0">
              <a:solidFill>
                <a:schemeClr val="tx1"/>
              </a:solidFill>
              <a:latin typeface="DFKai-SB" panose="03000509000000000000" pitchFamily="65" charset="-120"/>
              <a:ea typeface="DFKai-SB" panose="03000509000000000000" pitchFamily="65" charset="-120"/>
              <a:cs typeface="Times New Roman"/>
            </a:endParaRPr>
          </a:p>
        </p:txBody>
      </p:sp>
      <p:sp>
        <p:nvSpPr>
          <p:cNvPr id="7" name="雲朵形 7"/>
          <p:cNvSpPr/>
          <p:nvPr/>
        </p:nvSpPr>
        <p:spPr>
          <a:xfrm>
            <a:off x="2819400" y="1107565"/>
            <a:ext cx="1600200" cy="1071239"/>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500"/>
              </a:lnSpc>
            </a:pPr>
            <a:r>
              <a:rPr lang="zh-CN" altLang="en-US" sz="2000" kern="100" dirty="0">
                <a:solidFill>
                  <a:schemeClr val="tx1"/>
                </a:solidFill>
                <a:latin typeface="DFKai-SB" panose="03000509000000000000" pitchFamily="65" charset="-120"/>
                <a:ea typeface="DFKai-SB" panose="03000509000000000000" pitchFamily="65" charset="-120"/>
                <a:cs typeface="Times New Roman"/>
              </a:rPr>
              <a:t>忠心</a:t>
            </a:r>
            <a:endParaRPr lang="en-US" sz="2000" kern="100" dirty="0">
              <a:solidFill>
                <a:schemeClr val="tx1"/>
              </a:solidFill>
              <a:latin typeface="DFKai-SB" panose="03000509000000000000" pitchFamily="65" charset="-120"/>
              <a:ea typeface="DFKai-SB" panose="03000509000000000000" pitchFamily="65" charset="-120"/>
              <a:cs typeface="Times New Roman"/>
            </a:endParaRPr>
          </a:p>
        </p:txBody>
      </p:sp>
      <p:sp>
        <p:nvSpPr>
          <p:cNvPr id="8" name="雲朵形 9"/>
          <p:cNvSpPr/>
          <p:nvPr/>
        </p:nvSpPr>
        <p:spPr>
          <a:xfrm>
            <a:off x="2211025" y="2760097"/>
            <a:ext cx="1908942" cy="1012448"/>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500"/>
              </a:lnSpc>
            </a:pPr>
            <a:r>
              <a:rPr lang="zh-CN" altLang="en-US" sz="2000" kern="100" dirty="0">
                <a:solidFill>
                  <a:schemeClr val="tx1"/>
                </a:solidFill>
                <a:ea typeface="DFKai-SB"/>
                <a:cs typeface="Times New Roman"/>
              </a:rPr>
              <a:t>願意適應其</a:t>
            </a:r>
            <a:r>
              <a:rPr lang="zh-TW" altLang="en-US" sz="2000" kern="100" dirty="0">
                <a:solidFill>
                  <a:schemeClr val="tx1"/>
                </a:solidFill>
                <a:ea typeface="DFKai-SB"/>
                <a:cs typeface="Times New Roman"/>
              </a:rPr>
              <a:t>他</a:t>
            </a:r>
            <a:r>
              <a:rPr lang="zh-CN" altLang="en-US" sz="2000" kern="100" dirty="0">
                <a:solidFill>
                  <a:schemeClr val="tx1"/>
                </a:solidFill>
                <a:ea typeface="DFKai-SB"/>
                <a:cs typeface="Times New Roman"/>
              </a:rPr>
              <a:t>文化</a:t>
            </a:r>
            <a:endParaRPr lang="en-US" sz="2000" kern="100" dirty="0">
              <a:solidFill>
                <a:schemeClr val="tx1"/>
              </a:solidFill>
              <a:ea typeface="PMingLiU"/>
              <a:cs typeface="Times New Roman"/>
            </a:endParaRPr>
          </a:p>
        </p:txBody>
      </p:sp>
      <p:sp>
        <p:nvSpPr>
          <p:cNvPr id="9" name="雲朵形 17"/>
          <p:cNvSpPr/>
          <p:nvPr/>
        </p:nvSpPr>
        <p:spPr>
          <a:xfrm>
            <a:off x="1981200" y="4800600"/>
            <a:ext cx="1828800" cy="106680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500"/>
              </a:lnSpc>
            </a:pPr>
            <a:r>
              <a:rPr lang="zh-TW" altLang="en-US" sz="2000" kern="100" dirty="0">
                <a:solidFill>
                  <a:srgbClr val="000000"/>
                </a:solidFill>
                <a:ea typeface="DFKai-SB"/>
                <a:cs typeface="Times New Roman"/>
              </a:rPr>
              <a:t>勤奮</a:t>
            </a:r>
            <a:endParaRPr lang="en-US" sz="2000" kern="100" dirty="0">
              <a:ea typeface="PMingLiU"/>
              <a:cs typeface="Times New Roman"/>
            </a:endParaRPr>
          </a:p>
        </p:txBody>
      </p:sp>
      <p:sp>
        <p:nvSpPr>
          <p:cNvPr id="10" name="雲朵形 5"/>
          <p:cNvSpPr/>
          <p:nvPr/>
        </p:nvSpPr>
        <p:spPr>
          <a:xfrm>
            <a:off x="8534400" y="4343400"/>
            <a:ext cx="1981200" cy="1231362"/>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500"/>
              </a:lnSpc>
            </a:pPr>
            <a:r>
              <a:rPr lang="zh-CN" altLang="en-US" sz="2000" kern="100" dirty="0">
                <a:solidFill>
                  <a:schemeClr val="tx1"/>
                </a:solidFill>
                <a:ea typeface="DFKai-SB"/>
                <a:cs typeface="Times New Roman"/>
              </a:rPr>
              <a:t>挑戰自己的能力</a:t>
            </a:r>
            <a:endParaRPr lang="en-US" sz="2000" kern="100" dirty="0">
              <a:solidFill>
                <a:schemeClr val="tx1"/>
              </a:solidFill>
              <a:ea typeface="PMingLiU"/>
              <a:cs typeface="Times New Roman"/>
            </a:endParaRPr>
          </a:p>
        </p:txBody>
      </p:sp>
      <p:sp>
        <p:nvSpPr>
          <p:cNvPr id="2" name="Oval 1"/>
          <p:cNvSpPr/>
          <p:nvPr/>
        </p:nvSpPr>
        <p:spPr>
          <a:xfrm>
            <a:off x="2452255" y="987425"/>
            <a:ext cx="2335876" cy="1222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Oval 10"/>
          <p:cNvSpPr/>
          <p:nvPr/>
        </p:nvSpPr>
        <p:spPr>
          <a:xfrm>
            <a:off x="1997558" y="2626667"/>
            <a:ext cx="2335876" cy="1222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Oval 11"/>
          <p:cNvSpPr/>
          <p:nvPr/>
        </p:nvSpPr>
        <p:spPr>
          <a:xfrm>
            <a:off x="8014162" y="2550170"/>
            <a:ext cx="2335876" cy="1222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Oval 12"/>
          <p:cNvSpPr/>
          <p:nvPr/>
        </p:nvSpPr>
        <p:spPr>
          <a:xfrm>
            <a:off x="8357062" y="4329047"/>
            <a:ext cx="2335876" cy="1222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8606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7950" y="987425"/>
            <a:ext cx="2882900"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390" y="-9041"/>
            <a:ext cx="6587011" cy="707886"/>
          </a:xfrm>
          <a:prstGeom prst="rect">
            <a:avLst/>
          </a:prstGeom>
          <a:noFill/>
        </p:spPr>
        <p:txBody>
          <a:bodyPr wrap="square" rtlCol="0">
            <a:spAutoFit/>
          </a:bodyPr>
          <a:lstStyle/>
          <a:p>
            <a:r>
              <a:rPr lang="en-US" altLang="zh-CN"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Think: What kind of personality did Zhang Qian have? Find four characteristics he had from below.</a:t>
            </a:r>
            <a:endParaRPr 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endParaRPr>
          </a:p>
        </p:txBody>
      </p:sp>
      <p:sp>
        <p:nvSpPr>
          <p:cNvPr id="5" name="雲朵形 6"/>
          <p:cNvSpPr/>
          <p:nvPr/>
        </p:nvSpPr>
        <p:spPr>
          <a:xfrm>
            <a:off x="7467600" y="1143000"/>
            <a:ext cx="1676400" cy="106680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500"/>
              </a:lnSpc>
            </a:pPr>
            <a:r>
              <a:rPr lang="en-US" altLang="zh-TW" sz="2000" kern="100" dirty="0">
                <a:solidFill>
                  <a:srgbClr val="000000"/>
                </a:solidFill>
                <a:latin typeface="Times New Roman" panose="02020603050405020304" pitchFamily="18" charset="0"/>
                <a:ea typeface="DFKai-SB"/>
                <a:cs typeface="Times New Roman" panose="02020603050405020304" pitchFamily="18" charset="0"/>
              </a:rPr>
              <a:t>Honest</a:t>
            </a:r>
            <a:endParaRPr lang="en-US" sz="2000" kern="100" dirty="0">
              <a:latin typeface="Times New Roman" panose="02020603050405020304" pitchFamily="18" charset="0"/>
              <a:ea typeface="PMingLiU"/>
              <a:cs typeface="Times New Roman" panose="02020603050405020304" pitchFamily="18" charset="0"/>
            </a:endParaRPr>
          </a:p>
        </p:txBody>
      </p:sp>
      <p:sp>
        <p:nvSpPr>
          <p:cNvPr id="6" name="雲朵形 8"/>
          <p:cNvSpPr/>
          <p:nvPr/>
        </p:nvSpPr>
        <p:spPr>
          <a:xfrm>
            <a:off x="8305800" y="2590800"/>
            <a:ext cx="1752600" cy="114300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500"/>
              </a:lnSpc>
            </a:pPr>
            <a:r>
              <a:rPr lang="en-US" altLang="zh-CN" sz="15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Not</a:t>
            </a:r>
            <a:r>
              <a:rPr lang="zh-CN" altLang="en-US" sz="15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5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afraid</a:t>
            </a:r>
            <a:r>
              <a:rPr lang="zh-CN" altLang="en-US" sz="15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5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5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5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challenges</a:t>
            </a:r>
            <a:endParaRPr lang="en-US" sz="15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雲朵形 7"/>
          <p:cNvSpPr/>
          <p:nvPr/>
        </p:nvSpPr>
        <p:spPr>
          <a:xfrm>
            <a:off x="2819400" y="1107565"/>
            <a:ext cx="1600200" cy="1071239"/>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500"/>
              </a:lnSpc>
            </a:pPr>
            <a:r>
              <a:rPr lang="en-US" altLang="zh-CN" sz="20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Loyal</a:t>
            </a:r>
            <a:endParaRPr lang="en-US" sz="20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雲朵形 9"/>
          <p:cNvSpPr/>
          <p:nvPr/>
        </p:nvSpPr>
        <p:spPr>
          <a:xfrm>
            <a:off x="2211025" y="2760097"/>
            <a:ext cx="1908942" cy="1012448"/>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500"/>
              </a:lnSpc>
            </a:pPr>
            <a:r>
              <a:rPr lang="en-US" altLang="zh-CN" sz="1500" kern="100" dirty="0">
                <a:solidFill>
                  <a:schemeClr val="tx1"/>
                </a:solidFill>
                <a:latin typeface="Times New Roman" panose="02020603050405020304" pitchFamily="18" charset="0"/>
                <a:ea typeface="DFKai-SB"/>
                <a:cs typeface="Times New Roman" panose="02020603050405020304" pitchFamily="18" charset="0"/>
              </a:rPr>
              <a:t>Willing to adapt to other cultures</a:t>
            </a:r>
            <a:endParaRPr lang="en-US" sz="1500" kern="100" dirty="0">
              <a:solidFill>
                <a:schemeClr val="tx1"/>
              </a:solidFill>
              <a:latin typeface="Times New Roman" panose="02020603050405020304" pitchFamily="18" charset="0"/>
              <a:ea typeface="PMingLiU"/>
              <a:cs typeface="Times New Roman" panose="02020603050405020304" pitchFamily="18" charset="0"/>
            </a:endParaRPr>
          </a:p>
        </p:txBody>
      </p:sp>
      <p:sp>
        <p:nvSpPr>
          <p:cNvPr id="9" name="雲朵形 17"/>
          <p:cNvSpPr/>
          <p:nvPr/>
        </p:nvSpPr>
        <p:spPr>
          <a:xfrm>
            <a:off x="1981200" y="4800600"/>
            <a:ext cx="1828800" cy="106680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500"/>
              </a:lnSpc>
            </a:pPr>
            <a:r>
              <a:rPr lang="en-US" altLang="zh-TW" sz="1500" kern="100" dirty="0">
                <a:solidFill>
                  <a:srgbClr val="000000"/>
                </a:solidFill>
                <a:latin typeface="Times New Roman" panose="02020603050405020304" pitchFamily="18" charset="0"/>
                <a:ea typeface="DFKai-SB"/>
                <a:cs typeface="Times New Roman" panose="02020603050405020304" pitchFamily="18" charset="0"/>
              </a:rPr>
              <a:t>Hardworking</a:t>
            </a:r>
            <a:endParaRPr lang="en-US" sz="1500" kern="100" dirty="0">
              <a:latin typeface="Times New Roman" panose="02020603050405020304" pitchFamily="18" charset="0"/>
              <a:ea typeface="PMingLiU"/>
              <a:cs typeface="Times New Roman" panose="02020603050405020304" pitchFamily="18" charset="0"/>
            </a:endParaRPr>
          </a:p>
        </p:txBody>
      </p:sp>
      <p:sp>
        <p:nvSpPr>
          <p:cNvPr id="10" name="雲朵形 5"/>
          <p:cNvSpPr/>
          <p:nvPr/>
        </p:nvSpPr>
        <p:spPr>
          <a:xfrm>
            <a:off x="8534400" y="4343400"/>
            <a:ext cx="1981200" cy="1231362"/>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2500"/>
              </a:lnSpc>
            </a:pPr>
            <a:r>
              <a:rPr lang="en-US" altLang="zh-CN" sz="2000" kern="100" dirty="0">
                <a:solidFill>
                  <a:schemeClr val="tx1"/>
                </a:solidFill>
                <a:latin typeface="Times New Roman" panose="02020603050405020304" pitchFamily="18" charset="0"/>
                <a:ea typeface="DFKai-SB"/>
                <a:cs typeface="Times New Roman" panose="02020603050405020304" pitchFamily="18" charset="0"/>
              </a:rPr>
              <a:t>Willing to improve</a:t>
            </a:r>
            <a:endParaRPr lang="en-US" sz="2000" kern="100" dirty="0">
              <a:solidFill>
                <a:schemeClr val="tx1"/>
              </a:solidFill>
              <a:latin typeface="Times New Roman" panose="02020603050405020304" pitchFamily="18" charset="0"/>
              <a:ea typeface="PMingLiU"/>
              <a:cs typeface="Times New Roman" panose="02020603050405020304" pitchFamily="18" charset="0"/>
            </a:endParaRPr>
          </a:p>
        </p:txBody>
      </p:sp>
      <p:sp>
        <p:nvSpPr>
          <p:cNvPr id="11" name="Oval 10"/>
          <p:cNvSpPr/>
          <p:nvPr/>
        </p:nvSpPr>
        <p:spPr>
          <a:xfrm>
            <a:off x="2452255" y="987425"/>
            <a:ext cx="2335876" cy="1222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Oval 11"/>
          <p:cNvSpPr/>
          <p:nvPr/>
        </p:nvSpPr>
        <p:spPr>
          <a:xfrm>
            <a:off x="1997558" y="2655133"/>
            <a:ext cx="2335876" cy="1222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Oval 12"/>
          <p:cNvSpPr/>
          <p:nvPr/>
        </p:nvSpPr>
        <p:spPr>
          <a:xfrm>
            <a:off x="8070850" y="2511425"/>
            <a:ext cx="2335876" cy="1222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Oval 13"/>
          <p:cNvSpPr/>
          <p:nvPr/>
        </p:nvSpPr>
        <p:spPr>
          <a:xfrm>
            <a:off x="8357062" y="4273723"/>
            <a:ext cx="2335876" cy="12223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1213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155239"/>
            <a:ext cx="2882900"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390" y="-9041"/>
            <a:ext cx="5050311" cy="954107"/>
          </a:xfrm>
          <a:prstGeom prst="rect">
            <a:avLst/>
          </a:prstGeom>
          <a:noFill/>
        </p:spPr>
        <p:txBody>
          <a:bodyPr wrap="square" rtlCol="0">
            <a:spAutoFit/>
          </a:bodyPr>
          <a:lstStyle/>
          <a:p>
            <a:r>
              <a:rPr lang="zh-TW"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想一想：</a:t>
            </a:r>
            <a:r>
              <a:rPr lang="zh-CN"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路途遙遠，</a:t>
            </a:r>
            <a:r>
              <a:rPr lang="zh-TW" altLang="en-US" sz="2800" b="1" dirty="0">
                <a:solidFill>
                  <a:schemeClr val="tx2"/>
                </a:solidFill>
                <a:latin typeface="文鼎誰的字體" panose="02010609010101010101" pitchFamily="49" charset="-120"/>
                <a:ea typeface="文鼎誰的字體" panose="02010609010101010101" pitchFamily="49" charset="-120"/>
                <a:cs typeface="文鼎誰的字體" panose="02010609010101010101" pitchFamily="49" charset="-120"/>
              </a:rPr>
              <a:t>請</a:t>
            </a:r>
            <a:r>
              <a:rPr lang="zh-CN" altLang="en-US" sz="2800" b="1" dirty="0">
                <a:solidFill>
                  <a:schemeClr val="tx2"/>
                </a:solidFill>
                <a:latin typeface="文鼎誰的字體" panose="02010609010101010101" pitchFamily="49" charset="-120"/>
                <a:ea typeface="文鼎誰的字體" panose="02010609010101010101" pitchFamily="49" charset="-120"/>
                <a:cs typeface="文鼎誰的字體" panose="02010609010101010101" pitchFamily="49" charset="-120"/>
              </a:rPr>
              <a:t>你為張騫挑選四種適合的</a:t>
            </a:r>
            <a:r>
              <a:rPr lang="zh-TW" altLang="en-US" sz="2800" b="1" dirty="0">
                <a:solidFill>
                  <a:schemeClr val="tx2"/>
                </a:solidFill>
                <a:latin typeface="文鼎誰的字體" panose="02010609010101010101" pitchFamily="49" charset="-120"/>
                <a:ea typeface="文鼎誰的字體" panose="02010609010101010101" pitchFamily="49" charset="-120"/>
                <a:cs typeface="文鼎誰的字體" panose="02010609010101010101" pitchFamily="49" charset="-120"/>
              </a:rPr>
              <a:t>隨行</a:t>
            </a:r>
            <a:r>
              <a:rPr lang="zh-CN" altLang="en-US" sz="2800" b="1" dirty="0">
                <a:solidFill>
                  <a:schemeClr val="tx2"/>
                </a:solidFill>
                <a:latin typeface="文鼎誰的字體" panose="02010609010101010101" pitchFamily="49" charset="-120"/>
                <a:ea typeface="文鼎誰的字體" panose="02010609010101010101" pitchFamily="49" charset="-120"/>
                <a:cs typeface="文鼎誰的字體" panose="02010609010101010101" pitchFamily="49" charset="-120"/>
              </a:rPr>
              <a:t>東西</a:t>
            </a:r>
            <a:r>
              <a:rPr lang="zh-TW" altLang="en-US" sz="2800" b="1" dirty="0">
                <a:solidFill>
                  <a:schemeClr val="tx2"/>
                </a:solidFill>
                <a:latin typeface="文鼎誰的字體" panose="02010609010101010101" pitchFamily="49" charset="-120"/>
                <a:ea typeface="文鼎誰的字體" panose="02010609010101010101" pitchFamily="49" charset="-120"/>
                <a:cs typeface="文鼎誰的字體" panose="02010609010101010101" pitchFamily="49" charset="-120"/>
              </a:rPr>
              <a:t>。</a:t>
            </a:r>
            <a:endParaRPr lang="en-US" sz="2800" b="1" dirty="0">
              <a:solidFill>
                <a:schemeClr val="tx2"/>
              </a:solidFill>
              <a:latin typeface="文鼎誰的字體" panose="02010609010101010101" pitchFamily="49" charset="-120"/>
              <a:ea typeface="文鼎誰的字體" panose="02010609010101010101" pitchFamily="49" charset="-120"/>
              <a:cs typeface="文鼎誰的字體" panose="02010609010101010101" pitchFamily="49" charset="-120"/>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2125" y="381141"/>
            <a:ext cx="3065743" cy="517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G:\EDB Design House\旅行\09a76f3c01ada78a47d5750a27b140b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0" y="2291235"/>
            <a:ext cx="2438400" cy="114649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1463" y="3977449"/>
            <a:ext cx="952633" cy="17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5335" y="2608374"/>
            <a:ext cx="3490119" cy="349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88738" y="353326"/>
            <a:ext cx="1428750" cy="142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9698" y="457201"/>
            <a:ext cx="1428750" cy="142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C:\Users\swcheung\Downloads\6c00ef453f3548ad654bc34bc50cea8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5921" y="148568"/>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86921" y="381141"/>
            <a:ext cx="1175970" cy="129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73500" y="2948804"/>
            <a:ext cx="1676400" cy="646331"/>
          </a:xfrm>
          <a:prstGeom prst="rect">
            <a:avLst/>
          </a:prstGeom>
          <a:noFill/>
        </p:spPr>
        <p:txBody>
          <a:bodyPr wrap="square" rtlCol="0">
            <a:spAutoFit/>
          </a:bodyPr>
          <a:lstStyle/>
          <a:p>
            <a:pPr algn="r"/>
            <a:r>
              <a:rPr lang="zh-CN" altLang="en-US" dirty="0"/>
              <a:t>旌節</a:t>
            </a:r>
            <a:endParaRPr lang="en-US" altLang="zh-CN" dirty="0"/>
          </a:p>
          <a:p>
            <a:pPr algn="r"/>
            <a:r>
              <a:rPr lang="zh-CN" altLang="en-US" dirty="0"/>
              <a:t>（使節的象徵）</a:t>
            </a:r>
            <a:endParaRPr lang="en-US" dirty="0"/>
          </a:p>
        </p:txBody>
      </p:sp>
      <p:sp>
        <p:nvSpPr>
          <p:cNvPr id="5" name="TextBox 4"/>
          <p:cNvSpPr txBox="1"/>
          <p:nvPr/>
        </p:nvSpPr>
        <p:spPr>
          <a:xfrm>
            <a:off x="6822188" y="381141"/>
            <a:ext cx="990600" cy="369332"/>
          </a:xfrm>
          <a:prstGeom prst="rect">
            <a:avLst/>
          </a:prstGeom>
          <a:noFill/>
        </p:spPr>
        <p:txBody>
          <a:bodyPr wrap="square" rtlCol="0">
            <a:spAutoFit/>
          </a:bodyPr>
          <a:lstStyle/>
          <a:p>
            <a:r>
              <a:rPr lang="zh-CN" altLang="en-US" dirty="0"/>
              <a:t>隨從</a:t>
            </a:r>
            <a:endParaRPr lang="en-US" dirty="0"/>
          </a:p>
        </p:txBody>
      </p:sp>
      <p:sp>
        <p:nvSpPr>
          <p:cNvPr id="6" name="TextBox 5"/>
          <p:cNvSpPr txBox="1"/>
          <p:nvPr/>
        </p:nvSpPr>
        <p:spPr>
          <a:xfrm>
            <a:off x="8736597" y="2239041"/>
            <a:ext cx="726294" cy="369332"/>
          </a:xfrm>
          <a:prstGeom prst="rect">
            <a:avLst/>
          </a:prstGeom>
          <a:noFill/>
        </p:spPr>
        <p:txBody>
          <a:bodyPr wrap="square" rtlCol="0">
            <a:spAutoFit/>
          </a:bodyPr>
          <a:lstStyle/>
          <a:p>
            <a:r>
              <a:rPr lang="zh-CN" altLang="en-US" dirty="0"/>
              <a:t>地圖</a:t>
            </a:r>
            <a:endParaRPr lang="en-US" dirty="0"/>
          </a:p>
        </p:txBody>
      </p:sp>
      <p:sp>
        <p:nvSpPr>
          <p:cNvPr id="7" name="TextBox 6"/>
          <p:cNvSpPr txBox="1"/>
          <p:nvPr/>
        </p:nvSpPr>
        <p:spPr>
          <a:xfrm>
            <a:off x="5597888" y="5504292"/>
            <a:ext cx="762000" cy="369332"/>
          </a:xfrm>
          <a:prstGeom prst="rect">
            <a:avLst/>
          </a:prstGeom>
          <a:noFill/>
        </p:spPr>
        <p:txBody>
          <a:bodyPr wrap="square" rtlCol="0">
            <a:spAutoFit/>
          </a:bodyPr>
          <a:lstStyle/>
          <a:p>
            <a:r>
              <a:rPr lang="zh-CN" altLang="en-US" dirty="0"/>
              <a:t>馬</a:t>
            </a:r>
            <a:endParaRPr lang="en-US" dirty="0"/>
          </a:p>
        </p:txBody>
      </p:sp>
      <p:sp>
        <p:nvSpPr>
          <p:cNvPr id="8" name="TextBox 7"/>
          <p:cNvSpPr txBox="1"/>
          <p:nvPr/>
        </p:nvSpPr>
        <p:spPr>
          <a:xfrm>
            <a:off x="7517397" y="1490566"/>
            <a:ext cx="1219200" cy="369332"/>
          </a:xfrm>
          <a:prstGeom prst="rect">
            <a:avLst/>
          </a:prstGeom>
          <a:noFill/>
        </p:spPr>
        <p:txBody>
          <a:bodyPr wrap="square" rtlCol="0">
            <a:spAutoFit/>
          </a:bodyPr>
          <a:lstStyle/>
          <a:p>
            <a:r>
              <a:rPr lang="zh-TW" altLang="en-US" dirty="0">
                <a:latin typeface="SimSun" panose="02010600030101010101" pitchFamily="2" charset="-122"/>
                <a:ea typeface="SimSun" panose="02010600030101010101" pitchFamily="2" charset="-122"/>
              </a:rPr>
              <a:t>食物</a:t>
            </a:r>
            <a:r>
              <a:rPr lang="zh-TW" altLang="en-US" dirty="0"/>
              <a:t>、</a:t>
            </a:r>
            <a:r>
              <a:rPr lang="zh-CN" altLang="en-US" dirty="0"/>
              <a:t>水</a:t>
            </a:r>
            <a:endParaRPr lang="en-US" dirty="0"/>
          </a:p>
        </p:txBody>
      </p:sp>
      <p:sp>
        <p:nvSpPr>
          <p:cNvPr id="9" name="TextBox 8"/>
          <p:cNvSpPr txBox="1"/>
          <p:nvPr/>
        </p:nvSpPr>
        <p:spPr>
          <a:xfrm>
            <a:off x="10094106" y="5356772"/>
            <a:ext cx="1371600" cy="381000"/>
          </a:xfrm>
          <a:prstGeom prst="rect">
            <a:avLst/>
          </a:prstGeom>
          <a:noFill/>
        </p:spPr>
        <p:txBody>
          <a:bodyPr wrap="square" rtlCol="0">
            <a:spAutoFit/>
          </a:bodyPr>
          <a:lstStyle/>
          <a:p>
            <a:r>
              <a:rPr lang="zh-CN" altLang="en-US" dirty="0"/>
              <a:t>指南針</a:t>
            </a:r>
            <a:endParaRPr lang="en-US" dirty="0"/>
          </a:p>
        </p:txBody>
      </p:sp>
      <p:sp>
        <p:nvSpPr>
          <p:cNvPr id="15" name="TextBox 14"/>
          <p:cNvSpPr txBox="1"/>
          <p:nvPr/>
        </p:nvSpPr>
        <p:spPr>
          <a:xfrm>
            <a:off x="9525000" y="5748635"/>
            <a:ext cx="2057400"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dirty="0">
                <a:solidFill>
                  <a:schemeClr val="tx1"/>
                </a:solidFill>
                <a:latin typeface="文鼎誰的字體" panose="02010609010101010101" pitchFamily="49" charset="-120"/>
                <a:ea typeface="文鼎誰的字體" panose="02010609010101010101" pitchFamily="49" charset="-120"/>
                <a:cs typeface="文鼎誰的字體" panose="02010609010101010101" pitchFamily="49" charset="-120"/>
              </a:rPr>
              <a:t>當時</a:t>
            </a:r>
            <a:r>
              <a:rPr lang="zh-CN" altLang="en-US" dirty="0">
                <a:solidFill>
                  <a:schemeClr val="tx1"/>
                </a:solidFill>
                <a:latin typeface="文鼎誰的字體" panose="02010609010101010101" pitchFamily="49" charset="-120"/>
                <a:ea typeface="文鼎誰的字體" panose="02010609010101010101" pitchFamily="49" charset="-120"/>
                <a:cs typeface="文鼎誰的字體" panose="02010609010101010101" pitchFamily="49" charset="-120"/>
              </a:rPr>
              <a:t>還未發明</a:t>
            </a:r>
            <a:r>
              <a:rPr lang="zh-CN" altLang="en-US" dirty="0">
                <a:latin typeface="文鼎誰的字體" panose="02010609010101010101" pitchFamily="49" charset="-120"/>
                <a:ea typeface="文鼎誰的字體" panose="02010609010101010101" pitchFamily="49" charset="-120"/>
                <a:cs typeface="文鼎誰的字體" panose="02010609010101010101" pitchFamily="49" charset="-120"/>
              </a:rPr>
              <a:t>指南針，張騫是利用觀星辨別方向的。</a:t>
            </a:r>
            <a:endParaRPr lang="en-US" dirty="0">
              <a:latin typeface="文鼎誰的字體" panose="02010609010101010101" pitchFamily="49" charset="-120"/>
              <a:ea typeface="文鼎誰的字體" panose="02010609010101010101" pitchFamily="49" charset="-120"/>
              <a:cs typeface="文鼎誰的字體" panose="02010609010101010101" pitchFamily="49" charset="-120"/>
            </a:endParaRPr>
          </a:p>
        </p:txBody>
      </p:sp>
      <p:sp>
        <p:nvSpPr>
          <p:cNvPr id="23" name="TextBox 22"/>
          <p:cNvSpPr txBox="1"/>
          <p:nvPr/>
        </p:nvSpPr>
        <p:spPr>
          <a:xfrm>
            <a:off x="9982200" y="829806"/>
            <a:ext cx="1828800"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dirty="0">
                <a:solidFill>
                  <a:schemeClr val="tx1"/>
                </a:solidFill>
                <a:latin typeface="文鼎誰的字體" panose="02010609010101010101" pitchFamily="49" charset="-120"/>
                <a:ea typeface="文鼎誰的字體" panose="02010609010101010101" pitchFamily="49" charset="-120"/>
                <a:cs typeface="文鼎誰的字體" panose="02010609010101010101" pitchFamily="49" charset="-120"/>
              </a:rPr>
              <a:t>那時</a:t>
            </a:r>
            <a:r>
              <a:rPr lang="zh-CN" altLang="en-US" dirty="0">
                <a:latin typeface="文鼎誰的字體" panose="02010609010101010101" pitchFamily="49" charset="-120"/>
                <a:ea typeface="文鼎誰的字體" panose="02010609010101010101" pitchFamily="49" charset="-120"/>
                <a:cs typeface="文鼎誰的字體" panose="02010609010101010101" pitchFamily="49" charset="-120"/>
              </a:rPr>
              <a:t>根本沒有地圖，究竟要走多遠才到達大月氏，即使張騫自己也不知道。</a:t>
            </a:r>
            <a:endParaRPr lang="en-US" dirty="0">
              <a:latin typeface="文鼎誰的字體" panose="02010609010101010101" pitchFamily="49" charset="-120"/>
              <a:ea typeface="文鼎誰的字體" panose="02010609010101010101" pitchFamily="49" charset="-120"/>
              <a:cs typeface="文鼎誰的字體" panose="02010609010101010101" pitchFamily="49" charset="-120"/>
            </a:endParaRPr>
          </a:p>
        </p:txBody>
      </p:sp>
      <p:sp>
        <p:nvSpPr>
          <p:cNvPr id="16" name="TextBox 15"/>
          <p:cNvSpPr txBox="1"/>
          <p:nvPr/>
        </p:nvSpPr>
        <p:spPr>
          <a:xfrm>
            <a:off x="4483100" y="2541315"/>
            <a:ext cx="609600" cy="646331"/>
          </a:xfrm>
          <a:prstGeom prst="rect">
            <a:avLst/>
          </a:prstGeom>
          <a:noFill/>
        </p:spPr>
        <p:txBody>
          <a:bodyPr wrap="square" rtlCol="0">
            <a:spAutoFit/>
          </a:bodyPr>
          <a:lstStyle/>
          <a:p>
            <a:r>
              <a:rPr lang="en-US" sz="3600" dirty="0">
                <a:solidFill>
                  <a:srgbClr val="FF0000"/>
                </a:solidFill>
              </a:rPr>
              <a:t>✔</a:t>
            </a:r>
          </a:p>
        </p:txBody>
      </p:sp>
      <p:sp>
        <p:nvSpPr>
          <p:cNvPr id="25" name="TextBox 24"/>
          <p:cNvSpPr txBox="1"/>
          <p:nvPr/>
        </p:nvSpPr>
        <p:spPr>
          <a:xfrm>
            <a:off x="6860394" y="767166"/>
            <a:ext cx="609600" cy="646331"/>
          </a:xfrm>
          <a:prstGeom prst="rect">
            <a:avLst/>
          </a:prstGeom>
          <a:noFill/>
        </p:spPr>
        <p:txBody>
          <a:bodyPr wrap="square" rtlCol="0">
            <a:spAutoFit/>
          </a:bodyPr>
          <a:lstStyle/>
          <a:p>
            <a:r>
              <a:rPr lang="en-US" sz="3600" dirty="0">
                <a:solidFill>
                  <a:srgbClr val="FF0000"/>
                </a:solidFill>
              </a:rPr>
              <a:t>✔</a:t>
            </a:r>
          </a:p>
        </p:txBody>
      </p:sp>
      <p:sp>
        <p:nvSpPr>
          <p:cNvPr id="26" name="TextBox 25"/>
          <p:cNvSpPr txBox="1"/>
          <p:nvPr/>
        </p:nvSpPr>
        <p:spPr>
          <a:xfrm>
            <a:off x="6019800" y="5309328"/>
            <a:ext cx="609600" cy="646331"/>
          </a:xfrm>
          <a:prstGeom prst="rect">
            <a:avLst/>
          </a:prstGeom>
          <a:noFill/>
        </p:spPr>
        <p:txBody>
          <a:bodyPr wrap="square" rtlCol="0">
            <a:spAutoFit/>
          </a:bodyPr>
          <a:lstStyle/>
          <a:p>
            <a:r>
              <a:rPr lang="en-US" sz="3600" dirty="0">
                <a:solidFill>
                  <a:srgbClr val="FF0000"/>
                </a:solidFill>
              </a:rPr>
              <a:t>✔</a:t>
            </a:r>
          </a:p>
        </p:txBody>
      </p:sp>
      <p:sp>
        <p:nvSpPr>
          <p:cNvPr id="27" name="TextBox 26"/>
          <p:cNvSpPr txBox="1"/>
          <p:nvPr/>
        </p:nvSpPr>
        <p:spPr>
          <a:xfrm>
            <a:off x="7767612" y="1057104"/>
            <a:ext cx="609600" cy="646331"/>
          </a:xfrm>
          <a:prstGeom prst="rect">
            <a:avLst/>
          </a:prstGeom>
          <a:noFill/>
        </p:spPr>
        <p:txBody>
          <a:bodyPr wrap="square" rtlCol="0">
            <a:spAutoFit/>
          </a:bodyPr>
          <a:lstStyle/>
          <a:p>
            <a:r>
              <a:rPr lang="en-US" sz="3600" dirty="0">
                <a:solidFill>
                  <a:srgbClr val="FF0000"/>
                </a:solidFill>
              </a:rPr>
              <a:t>✔</a:t>
            </a:r>
          </a:p>
        </p:txBody>
      </p:sp>
    </p:spTree>
    <p:extLst>
      <p:ext uri="{BB962C8B-B14F-4D97-AF65-F5344CB8AC3E}">
        <p14:creationId xmlns:p14="http://schemas.microsoft.com/office/powerpoint/2010/main" val="415902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16" grpId="0"/>
      <p:bldP spid="25"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155239"/>
            <a:ext cx="2882900"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5200" y="637979"/>
            <a:ext cx="3065743" cy="5173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G:\EDB Design House\旅行\09a76f3c01ada78a47d5750a27b140b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0" y="2291235"/>
            <a:ext cx="2438400" cy="114649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1463" y="3977449"/>
            <a:ext cx="952633" cy="174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5335" y="2608374"/>
            <a:ext cx="3490119" cy="349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88738" y="353326"/>
            <a:ext cx="1428750" cy="142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09698" y="457201"/>
            <a:ext cx="1428750" cy="142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C:\Users\swcheung\Downloads\6c00ef453f3548ad654bc34bc50cea8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5921" y="148568"/>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86921" y="381141"/>
            <a:ext cx="1175970" cy="129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07453" y="2896545"/>
            <a:ext cx="1676400" cy="923330"/>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Staff (the symbol of an envoy)</a:t>
            </a:r>
            <a:endParaRPr lang="en-US"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751531" y="237005"/>
            <a:ext cx="1175970"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Attendants</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736597" y="2239041"/>
            <a:ext cx="7262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Map</a:t>
            </a:r>
          </a:p>
        </p:txBody>
      </p:sp>
      <p:sp>
        <p:nvSpPr>
          <p:cNvPr id="7" name="TextBox 6"/>
          <p:cNvSpPr txBox="1"/>
          <p:nvPr/>
        </p:nvSpPr>
        <p:spPr>
          <a:xfrm>
            <a:off x="5597888" y="5504292"/>
            <a:ext cx="762000"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Horse</a:t>
            </a: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17397" y="1490567"/>
            <a:ext cx="1219200" cy="646331"/>
          </a:xfrm>
          <a:prstGeom prst="rect">
            <a:avLst/>
          </a:prstGeom>
          <a:noFill/>
        </p:spPr>
        <p:txBody>
          <a:bodyPr wrap="square" rtlCol="0">
            <a:spAutoFit/>
          </a:bodyPr>
          <a:lstStyle/>
          <a:p>
            <a:pPr algn="ctr"/>
            <a:r>
              <a:rPr lang="en-US" altLang="zh-CN" dirty="0">
                <a:latin typeface="Times New Roman" panose="02020603050405020304" pitchFamily="18" charset="0"/>
                <a:cs typeface="Times New Roman" panose="02020603050405020304" pitchFamily="18" charset="0"/>
              </a:rPr>
              <a:t>Rations, water</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094106" y="5356772"/>
            <a:ext cx="1371600" cy="38100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Compass</a:t>
            </a: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8376854" y="5748635"/>
            <a:ext cx="3490119"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The compass had not been invented yet. Zhang Qian used directions from stars and constellations.</a:t>
            </a:r>
            <a:endParaRPr lang="en-US" dirty="0">
              <a:latin typeface="Times New Roman" panose="02020603050405020304" pitchFamily="18" charset="0"/>
              <a:ea typeface="文鼎誰的字體" panose="02010609010101010101" pitchFamily="49" charset="-120"/>
              <a:cs typeface="Times New Roman" panose="02020603050405020304" pitchFamily="18" charset="0"/>
            </a:endParaRPr>
          </a:p>
        </p:txBody>
      </p:sp>
      <p:sp>
        <p:nvSpPr>
          <p:cNvPr id="23" name="TextBox 22"/>
          <p:cNvSpPr txBox="1"/>
          <p:nvPr/>
        </p:nvSpPr>
        <p:spPr>
          <a:xfrm>
            <a:off x="9964820" y="512209"/>
            <a:ext cx="1828800" cy="160043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CN"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There were no maps at that time. Zhang Qian</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needed</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to</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walk</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very</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far</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to</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reach</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Da </a:t>
            </a:r>
            <a:r>
              <a:rPr lang="en-US" altLang="zh-TW" sz="1400" dirty="0" err="1">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Rouzhi</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Even</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Zhang</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Qian</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himself</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did</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not</a:t>
            </a:r>
            <a:r>
              <a:rPr lang="zh-TW" altLang="en-US"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1400" dirty="0">
                <a:solidFill>
                  <a:schemeClr val="tx1"/>
                </a:solidFill>
                <a:latin typeface="Times New Roman" panose="02020603050405020304" pitchFamily="18" charset="0"/>
                <a:ea typeface="文鼎誰的字體" panose="02010609010101010101" pitchFamily="49" charset="-120"/>
                <a:cs typeface="Times New Roman" panose="02020603050405020304" pitchFamily="18" charset="0"/>
              </a:rPr>
              <a:t>know the way.</a:t>
            </a:r>
            <a:endParaRPr lang="en-US" sz="1400" dirty="0">
              <a:latin typeface="Times New Roman" panose="02020603050405020304" pitchFamily="18" charset="0"/>
              <a:ea typeface="文鼎誰的字體" panose="02010609010101010101" pitchFamily="49" charset="-120"/>
              <a:cs typeface="Times New Roman" panose="02020603050405020304" pitchFamily="18" charset="0"/>
            </a:endParaRPr>
          </a:p>
        </p:txBody>
      </p:sp>
      <p:sp>
        <p:nvSpPr>
          <p:cNvPr id="16" name="TextBox 15"/>
          <p:cNvSpPr txBox="1"/>
          <p:nvPr/>
        </p:nvSpPr>
        <p:spPr>
          <a:xfrm>
            <a:off x="4483100" y="2541315"/>
            <a:ext cx="609600"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25" name="TextBox 24"/>
          <p:cNvSpPr txBox="1"/>
          <p:nvPr/>
        </p:nvSpPr>
        <p:spPr>
          <a:xfrm>
            <a:off x="6860394" y="767166"/>
            <a:ext cx="609600"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26" name="TextBox 25"/>
          <p:cNvSpPr txBox="1"/>
          <p:nvPr/>
        </p:nvSpPr>
        <p:spPr>
          <a:xfrm>
            <a:off x="6055088" y="5483899"/>
            <a:ext cx="609600"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27" name="TextBox 26"/>
          <p:cNvSpPr txBox="1"/>
          <p:nvPr/>
        </p:nvSpPr>
        <p:spPr>
          <a:xfrm>
            <a:off x="7767253" y="1105331"/>
            <a:ext cx="609600"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28" name="TextBox 27">
            <a:extLst>
              <a:ext uri="{FF2B5EF4-FFF2-40B4-BE49-F238E27FC236}">
                <a16:creationId xmlns:a16="http://schemas.microsoft.com/office/drawing/2014/main" id="{84DDEC14-7488-4E7E-AA31-F877E23129D2}"/>
              </a:ext>
            </a:extLst>
          </p:cNvPr>
          <p:cNvSpPr txBox="1"/>
          <p:nvPr/>
        </p:nvSpPr>
        <p:spPr>
          <a:xfrm>
            <a:off x="42390" y="-9041"/>
            <a:ext cx="5050311" cy="707886"/>
          </a:xfrm>
          <a:prstGeom prst="rect">
            <a:avLst/>
          </a:prstGeom>
          <a:noFill/>
        </p:spPr>
        <p:txBody>
          <a:bodyPr wrap="square" rtlCol="0">
            <a:spAutoFit/>
          </a:bodyPr>
          <a:lstStyle/>
          <a:p>
            <a:r>
              <a:rPr lang="en-US" altLang="zh-CN"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Think: Choose four appropriate items for Zhang Qian to bring on his journey </a:t>
            </a:r>
            <a:endParaRPr lang="en-US" sz="2000" b="1" strike="sngStrike" dirty="0">
              <a:solidFill>
                <a:schemeClr val="tx2"/>
              </a:solidFill>
              <a:latin typeface="Times New Roman" panose="02020603050405020304" pitchFamily="18" charset="0"/>
              <a:ea typeface="文鼎誰的字體" panose="02010609010101010101" pitchFamily="49" charset="-120"/>
              <a:cs typeface="Times New Roman" panose="02020603050405020304" pitchFamily="18" charset="0"/>
            </a:endParaRPr>
          </a:p>
        </p:txBody>
      </p:sp>
    </p:spTree>
    <p:extLst>
      <p:ext uri="{BB962C8B-B14F-4D97-AF65-F5344CB8AC3E}">
        <p14:creationId xmlns:p14="http://schemas.microsoft.com/office/powerpoint/2010/main" val="169680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16"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2" y="1610061"/>
            <a:ext cx="12161839" cy="523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270144"/>
            <a:ext cx="2971801" cy="523220"/>
          </a:xfrm>
          <a:prstGeom prst="rect">
            <a:avLst/>
          </a:prstGeom>
          <a:noFill/>
        </p:spPr>
        <p:txBody>
          <a:bodyPr wrap="square" rtlCol="0">
            <a:spAutoFit/>
          </a:bodyPr>
          <a:lstStyle/>
          <a:p>
            <a:r>
              <a:rPr lang="en-US" altLang="zh-TW"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2.</a:t>
            </a:r>
            <a:r>
              <a:rPr lang="zh-CN"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何處是西域？</a:t>
            </a:r>
            <a:endParaRPr 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5004260"/>
            <a:ext cx="3175444" cy="103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79392">
            <a:off x="3733798" y="2231579"/>
            <a:ext cx="3331329"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87" y="2971801"/>
            <a:ext cx="2416755" cy="195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18875" y="5561387"/>
            <a:ext cx="616623"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0400" y="532514"/>
            <a:ext cx="2303264" cy="1295473"/>
          </a:xfrm>
          <a:prstGeom prst="rect">
            <a:avLst/>
          </a:prstGeom>
          <a:noFill/>
          <a:ln w="381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9372600" y="27122"/>
            <a:ext cx="2762897" cy="1384995"/>
          </a:xfrm>
          <a:prstGeom prst="rect">
            <a:avLst/>
          </a:prstGeom>
          <a:solidFill>
            <a:schemeClr val="bg2">
              <a:lumMod val="90000"/>
            </a:schemeClr>
          </a:solidFill>
        </p:spPr>
        <p:txBody>
          <a:bodyPr wrap="square" rtlCol="0">
            <a:spAutoFit/>
          </a:bodyPr>
          <a:lstStyle/>
          <a:p>
            <a:r>
              <a:rPr lang="zh-CN" altLang="en-US" sz="1400" dirty="0"/>
              <a:t>為了阻擋來自北方的匈奴入侵首都長安，漢武帝在長安的北方興築了長城，並在接近西面的盡頭，建立了一個軍事據點，叫做「玉門關」（據說販賣玉石的西域商人均從這裏進入漢帝國）。</a:t>
            </a:r>
            <a:endParaRPr lang="en-US" altLang="zh-CN" sz="1400" dirty="0"/>
          </a:p>
        </p:txBody>
      </p:sp>
      <p:sp>
        <p:nvSpPr>
          <p:cNvPr id="16" name="TextBox 15"/>
          <p:cNvSpPr txBox="1"/>
          <p:nvPr/>
        </p:nvSpPr>
        <p:spPr>
          <a:xfrm>
            <a:off x="6896100" y="228600"/>
            <a:ext cx="2209800" cy="276999"/>
          </a:xfrm>
          <a:prstGeom prst="rect">
            <a:avLst/>
          </a:prstGeom>
          <a:solidFill>
            <a:schemeClr val="accent2">
              <a:lumMod val="20000"/>
              <a:lumOff val="80000"/>
            </a:schemeClr>
          </a:solidFill>
        </p:spPr>
        <p:txBody>
          <a:bodyPr wrap="square" rtlCol="0">
            <a:spAutoFit/>
          </a:bodyPr>
          <a:lstStyle/>
          <a:p>
            <a:r>
              <a:rPr lang="zh-CN" altLang="en-US" sz="1200" dirty="0"/>
              <a:t>玉門關關城遺跡（</a:t>
            </a:r>
            <a:r>
              <a:rPr lang="en-US" altLang="zh-CN" sz="1200" dirty="0"/>
              <a:t>2013</a:t>
            </a:r>
            <a:r>
              <a:rPr lang="zh-CN" altLang="en-US" sz="1200" dirty="0"/>
              <a:t>年攝）</a:t>
            </a:r>
            <a:endParaRPr lang="zh-HK" altLang="en-US" sz="1200" dirty="0"/>
          </a:p>
        </p:txBody>
      </p:sp>
      <p:cxnSp>
        <p:nvCxnSpPr>
          <p:cNvPr id="3" name="Elbow Connector 2"/>
          <p:cNvCxnSpPr/>
          <p:nvPr/>
        </p:nvCxnSpPr>
        <p:spPr>
          <a:xfrm rot="5400000" flipH="1" flipV="1">
            <a:off x="6618228" y="1992372"/>
            <a:ext cx="2003544" cy="762000"/>
          </a:xfrm>
          <a:prstGeom prst="bentConnector3">
            <a:avLst/>
          </a:prstGeom>
          <a:ln>
            <a:head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5082" y="1610061"/>
            <a:ext cx="6766719" cy="5238899"/>
          </a:xfrm>
          <a:prstGeom prst="rect">
            <a:avLst/>
          </a:prstGeom>
          <a:noFill/>
          <a:ln w="7620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942310" y="3818153"/>
            <a:ext cx="1752600" cy="830997"/>
          </a:xfrm>
          <a:prstGeom prst="rect">
            <a:avLst/>
          </a:prstGeom>
          <a:noFill/>
        </p:spPr>
        <p:txBody>
          <a:bodyPr wrap="square" rtlCol="0">
            <a:spAutoFit/>
          </a:bodyPr>
          <a:lstStyle/>
          <a:p>
            <a:r>
              <a:rPr lang="zh-CN" altLang="en-US" sz="4800" dirty="0">
                <a:solidFill>
                  <a:schemeClr val="accent1">
                    <a:lumMod val="75000"/>
                  </a:schemeClr>
                </a:solidFill>
                <a:latin typeface="方正舒体" panose="02010601030101010101" pitchFamily="2" charset="-122"/>
                <a:ea typeface="方正舒体" panose="02010601030101010101" pitchFamily="2" charset="-122"/>
              </a:rPr>
              <a:t>西域</a:t>
            </a:r>
            <a:endParaRPr lang="en-US" sz="4800" dirty="0">
              <a:solidFill>
                <a:schemeClr val="accent1">
                  <a:lumMod val="75000"/>
                </a:schemeClr>
              </a:solidFill>
              <a:latin typeface="方正舒体" panose="02010601030101010101" pitchFamily="2" charset="-122"/>
              <a:ea typeface="方正舒体" panose="02010601030101010101" pitchFamily="2" charset="-122"/>
            </a:endParaRPr>
          </a:p>
        </p:txBody>
      </p:sp>
      <p:sp>
        <p:nvSpPr>
          <p:cNvPr id="20" name="TextBox 19"/>
          <p:cNvSpPr txBox="1"/>
          <p:nvPr/>
        </p:nvSpPr>
        <p:spPr>
          <a:xfrm>
            <a:off x="5105400" y="5865956"/>
            <a:ext cx="1219200" cy="369332"/>
          </a:xfrm>
          <a:prstGeom prst="rect">
            <a:avLst/>
          </a:prstGeom>
          <a:noFill/>
        </p:spPr>
        <p:txBody>
          <a:bodyPr wrap="square" rtlCol="0">
            <a:spAutoFit/>
          </a:bodyPr>
          <a:lstStyle/>
          <a:p>
            <a:r>
              <a:rPr lang="zh-CN" altLang="en-US" dirty="0">
                <a:latin typeface="文鼎行楷碑體" panose="02010609010101010101" pitchFamily="49" charset="-120"/>
                <a:ea typeface="文鼎行楷碑體" panose="02010609010101010101" pitchFamily="49" charset="-120"/>
                <a:cs typeface="文鼎行楷碑體" panose="02010609010101010101" pitchFamily="49" charset="-120"/>
              </a:rPr>
              <a:t>崑崙山</a:t>
            </a:r>
            <a:endParaRPr lang="en-US" dirty="0">
              <a:latin typeface="文鼎行楷碑體" panose="02010609010101010101" pitchFamily="49" charset="-120"/>
              <a:ea typeface="文鼎行楷碑體" panose="02010609010101010101" pitchFamily="49" charset="-120"/>
              <a:cs typeface="文鼎行楷碑體" panose="02010609010101010101" pitchFamily="49" charset="-120"/>
            </a:endParaRPr>
          </a:p>
        </p:txBody>
      </p:sp>
      <p:sp>
        <p:nvSpPr>
          <p:cNvPr id="21" name="TextBox 20"/>
          <p:cNvSpPr txBox="1"/>
          <p:nvPr/>
        </p:nvSpPr>
        <p:spPr>
          <a:xfrm>
            <a:off x="4902422" y="2064957"/>
            <a:ext cx="1295400" cy="369332"/>
          </a:xfrm>
          <a:prstGeom prst="rect">
            <a:avLst/>
          </a:prstGeom>
          <a:noFill/>
        </p:spPr>
        <p:txBody>
          <a:bodyPr wrap="square" rtlCol="0">
            <a:spAutoFit/>
          </a:bodyPr>
          <a:lstStyle/>
          <a:p>
            <a:r>
              <a:rPr lang="zh-CN" altLang="en-US" dirty="0">
                <a:latin typeface="文鼎行楷碑體" panose="02010609010101010101" pitchFamily="49" charset="-120"/>
                <a:ea typeface="文鼎行楷碑體" panose="02010609010101010101" pitchFamily="49" charset="-120"/>
                <a:cs typeface="文鼎行楷碑體" panose="02010609010101010101" pitchFamily="49" charset="-120"/>
              </a:rPr>
              <a:t>天山</a:t>
            </a:r>
            <a:endParaRPr lang="en-US" dirty="0">
              <a:latin typeface="文鼎行楷碑體" panose="02010609010101010101" pitchFamily="49" charset="-120"/>
              <a:ea typeface="文鼎行楷碑體" panose="02010609010101010101" pitchFamily="49" charset="-120"/>
              <a:cs typeface="文鼎行楷碑體" panose="02010609010101010101" pitchFamily="49" charset="-120"/>
            </a:endParaRPr>
          </a:p>
        </p:txBody>
      </p:sp>
      <p:sp>
        <p:nvSpPr>
          <p:cNvPr id="22" name="TextBox 21"/>
          <p:cNvSpPr txBox="1"/>
          <p:nvPr/>
        </p:nvSpPr>
        <p:spPr>
          <a:xfrm>
            <a:off x="4984446" y="4600137"/>
            <a:ext cx="830034" cy="369332"/>
          </a:xfrm>
          <a:prstGeom prst="rect">
            <a:avLst/>
          </a:prstGeom>
          <a:noFill/>
        </p:spPr>
        <p:txBody>
          <a:bodyPr wrap="square" rtlCol="0">
            <a:spAutoFit/>
          </a:bodyPr>
          <a:lstStyle/>
          <a:p>
            <a:r>
              <a:rPr lang="zh-CN" altLang="en-US" dirty="0">
                <a:latin typeface="文鼎行楷碑體" panose="02010609010101010101" pitchFamily="49" charset="-120"/>
                <a:ea typeface="文鼎行楷碑體" panose="02010609010101010101" pitchFamily="49" charset="-120"/>
                <a:cs typeface="文鼎行楷碑體" panose="02010609010101010101" pitchFamily="49" charset="-120"/>
              </a:rPr>
              <a:t>沙漠</a:t>
            </a:r>
            <a:endParaRPr lang="en-US" dirty="0">
              <a:latin typeface="文鼎行楷碑體" panose="02010609010101010101" pitchFamily="49" charset="-120"/>
              <a:ea typeface="文鼎行楷碑體" panose="02010609010101010101" pitchFamily="49" charset="-120"/>
              <a:cs typeface="文鼎行楷碑體" panose="02010609010101010101" pitchFamily="49" charset="-120"/>
            </a:endParaRPr>
          </a:p>
        </p:txBody>
      </p:sp>
      <p:sp>
        <p:nvSpPr>
          <p:cNvPr id="23" name="TextBox 22"/>
          <p:cNvSpPr txBox="1"/>
          <p:nvPr/>
        </p:nvSpPr>
        <p:spPr>
          <a:xfrm>
            <a:off x="11518874" y="6113837"/>
            <a:ext cx="658046" cy="369332"/>
          </a:xfrm>
          <a:prstGeom prst="rect">
            <a:avLst/>
          </a:prstGeom>
          <a:noFill/>
        </p:spPr>
        <p:txBody>
          <a:bodyPr wrap="square" rtlCol="0">
            <a:spAutoFit/>
          </a:bodyPr>
          <a:lstStyle/>
          <a:p>
            <a:r>
              <a:rPr lang="zh-CN" altLang="en-US" dirty="0">
                <a:latin typeface="文鼎行楷碑體" panose="02010609010101010101" pitchFamily="49" charset="-120"/>
                <a:ea typeface="文鼎行楷碑體" panose="02010609010101010101" pitchFamily="49" charset="-120"/>
                <a:cs typeface="文鼎行楷碑體" panose="02010609010101010101" pitchFamily="49" charset="-120"/>
              </a:rPr>
              <a:t>長安</a:t>
            </a:r>
            <a:endParaRPr lang="en-US" dirty="0">
              <a:latin typeface="文鼎行楷碑體" panose="02010609010101010101" pitchFamily="49" charset="-120"/>
              <a:ea typeface="文鼎行楷碑體" panose="02010609010101010101" pitchFamily="49" charset="-120"/>
              <a:cs typeface="文鼎行楷碑體" panose="02010609010101010101" pitchFamily="49" charset="-120"/>
            </a:endParaRPr>
          </a:p>
        </p:txBody>
      </p:sp>
      <p:sp>
        <p:nvSpPr>
          <p:cNvPr id="24" name="TextBox 23"/>
          <p:cNvSpPr txBox="1"/>
          <p:nvPr/>
        </p:nvSpPr>
        <p:spPr>
          <a:xfrm>
            <a:off x="15082" y="956660"/>
            <a:ext cx="6766719" cy="923330"/>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dirty="0">
                <a:solidFill>
                  <a:schemeClr val="tx1"/>
                </a:solidFill>
                <a:latin typeface="SimSun" panose="02010600030101010101" pitchFamily="2" charset="-122"/>
                <a:ea typeface="SimSun" panose="02010600030101010101" pitchFamily="2" charset="-122"/>
              </a:rPr>
              <a:t>要出使大月氏</a:t>
            </a:r>
            <a:r>
              <a:rPr lang="en-US" altLang="zh-TW" dirty="0">
                <a:solidFill>
                  <a:schemeClr val="tx1"/>
                </a:solidFill>
                <a:latin typeface="SimSun" panose="02010600030101010101" pitchFamily="2" charset="-122"/>
                <a:ea typeface="SimSun" panose="02010600030101010101" pitchFamily="2" charset="-122"/>
              </a:rPr>
              <a:t>,</a:t>
            </a:r>
            <a:r>
              <a:rPr lang="zh-TW" altLang="en-US" dirty="0">
                <a:solidFill>
                  <a:schemeClr val="tx1"/>
                </a:solidFill>
                <a:latin typeface="SimSun" panose="02010600030101010101" pitchFamily="2" charset="-122"/>
                <a:ea typeface="SimSun" panose="02010600030101010101" pitchFamily="2" charset="-122"/>
              </a:rPr>
              <a:t>張騫首先需要經過出</a:t>
            </a:r>
            <a:r>
              <a:rPr lang="zh-CN" altLang="en-US" dirty="0">
                <a:solidFill>
                  <a:schemeClr val="tx1"/>
                </a:solidFill>
              </a:rPr>
              <a:t>玉門關</a:t>
            </a:r>
            <a:r>
              <a:rPr lang="zh-TW" altLang="en-US" dirty="0">
                <a:solidFill>
                  <a:schemeClr val="tx1"/>
                </a:solidFill>
              </a:rPr>
              <a:t>，</a:t>
            </a:r>
            <a:r>
              <a:rPr lang="zh-TW" altLang="en-US" dirty="0">
                <a:solidFill>
                  <a:schemeClr val="tx1"/>
                </a:solidFill>
                <a:latin typeface="SimSun" panose="02010600030101010101" pitchFamily="2" charset="-122"/>
                <a:ea typeface="SimSun" panose="02010600030101010101" pitchFamily="2" charset="-122"/>
              </a:rPr>
              <a:t>然後再通過</a:t>
            </a:r>
            <a:r>
              <a:rPr lang="zh-CN" altLang="en-US" dirty="0">
                <a:solidFill>
                  <a:schemeClr val="tx1"/>
                </a:solidFill>
              </a:rPr>
              <a:t>「西域」 。 「西域」的範圍，包括了今日新疆一帶</a:t>
            </a:r>
            <a:r>
              <a:rPr lang="zh-TW" altLang="en-US" dirty="0">
                <a:solidFill>
                  <a:schemeClr val="tx1"/>
                </a:solidFill>
                <a:latin typeface="SimSun" panose="02010600030101010101" pitchFamily="2" charset="-122"/>
                <a:ea typeface="SimSun" panose="02010600030101010101" pitchFamily="2" charset="-122"/>
              </a:rPr>
              <a:t>的</a:t>
            </a:r>
            <a:r>
              <a:rPr lang="zh-CN" altLang="en-US" dirty="0">
                <a:solidFill>
                  <a:schemeClr val="tx1"/>
                </a:solidFill>
              </a:rPr>
              <a:t>地方。當時</a:t>
            </a:r>
            <a:r>
              <a:rPr lang="zh-TW" altLang="en-US" dirty="0">
                <a:solidFill>
                  <a:schemeClr val="tx1"/>
                </a:solidFill>
                <a:latin typeface="SimSun" panose="02010600030101010101" pitchFamily="2" charset="-122"/>
                <a:ea typeface="SimSun" panose="02010600030101010101" pitchFamily="2" charset="-122"/>
              </a:rPr>
              <a:t>那裏</a:t>
            </a:r>
            <a:r>
              <a:rPr lang="zh-CN" altLang="en-US" dirty="0">
                <a:solidFill>
                  <a:schemeClr val="tx1"/>
                </a:solidFill>
              </a:rPr>
              <a:t>有很多個小國，均深受匈奴的壓迫。</a:t>
            </a:r>
            <a:endParaRPr lang="zh-HK" altLang="en-US" dirty="0">
              <a:solidFill>
                <a:schemeClr val="tx1"/>
              </a:solidFill>
            </a:endParaRPr>
          </a:p>
        </p:txBody>
      </p:sp>
    </p:spTree>
    <p:extLst>
      <p:ext uri="{BB962C8B-B14F-4D97-AF65-F5344CB8AC3E}">
        <p14:creationId xmlns:p14="http://schemas.microsoft.com/office/powerpoint/2010/main" val="1240355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2" y="1610061"/>
            <a:ext cx="12161839" cy="523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270145"/>
            <a:ext cx="5791201" cy="461665"/>
          </a:xfrm>
          <a:prstGeom prst="rect">
            <a:avLst/>
          </a:prstGeom>
          <a:noFill/>
        </p:spPr>
        <p:txBody>
          <a:bodyPr wrap="square" rtlCol="0">
            <a:spAutoFit/>
          </a:bodyPr>
          <a:lstStyle/>
          <a:p>
            <a:r>
              <a:rPr lang="en-US" altLang="zh-TW"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B. </a:t>
            </a:r>
            <a:r>
              <a:rPr lang="en-US" altLang="zh-CN"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Where were the Western Regions?</a:t>
            </a:r>
            <a:endParaRPr lang="en-US"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endParaRPr>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5004260"/>
            <a:ext cx="3175444" cy="103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279392">
            <a:off x="3733798" y="2231579"/>
            <a:ext cx="3331329"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87" y="2971801"/>
            <a:ext cx="2416755" cy="195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18875" y="5561387"/>
            <a:ext cx="616623"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0400" y="532514"/>
            <a:ext cx="2303264" cy="1295473"/>
          </a:xfrm>
          <a:prstGeom prst="rect">
            <a:avLst/>
          </a:prstGeom>
          <a:noFill/>
          <a:ln w="381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9372600" y="27122"/>
            <a:ext cx="2762897" cy="2462213"/>
          </a:xfrm>
          <a:prstGeom prst="rect">
            <a:avLst/>
          </a:prstGeom>
          <a:solidFill>
            <a:schemeClr val="bg2">
              <a:lumMod val="90000"/>
            </a:schemeClr>
          </a:solid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To resist invasions from the Northern Huns of the capital </a:t>
            </a:r>
            <a:r>
              <a:rPr lang="en-US" altLang="zh-CN" sz="1400" dirty="0" err="1">
                <a:latin typeface="Times New Roman" panose="02020603050405020304" pitchFamily="18" charset="0"/>
                <a:cs typeface="Times New Roman" panose="02020603050405020304" pitchFamily="18" charset="0"/>
              </a:rPr>
              <a:t>Chang’an</a:t>
            </a:r>
            <a:r>
              <a:rPr lang="en-US" altLang="zh-CN" sz="1400" dirty="0">
                <a:latin typeface="Times New Roman" panose="02020603050405020304" pitchFamily="18" charset="0"/>
                <a:cs typeface="Times New Roman" panose="02020603050405020304" pitchFamily="18" charset="0"/>
              </a:rPr>
              <a:t>, Emperor </a:t>
            </a:r>
            <a:r>
              <a:rPr lang="en-US" altLang="zh-CN" sz="1400" dirty="0" err="1">
                <a:latin typeface="Times New Roman" panose="02020603050405020304" pitchFamily="18" charset="0"/>
                <a:cs typeface="Times New Roman" panose="02020603050405020304" pitchFamily="18" charset="0"/>
              </a:rPr>
              <a:t>Wudi</a:t>
            </a:r>
            <a:r>
              <a:rPr lang="en-US" altLang="zh-CN" sz="1400" dirty="0">
                <a:latin typeface="Times New Roman" panose="02020603050405020304" pitchFamily="18" charset="0"/>
                <a:cs typeface="Times New Roman" panose="02020603050405020304" pitchFamily="18" charset="0"/>
              </a:rPr>
              <a:t> constructed Great Wall to the north of </a:t>
            </a:r>
            <a:r>
              <a:rPr lang="en-US" altLang="zh-CN" sz="1400" dirty="0" err="1">
                <a:latin typeface="Times New Roman" panose="02020603050405020304" pitchFamily="18" charset="0"/>
                <a:cs typeface="Times New Roman" panose="02020603050405020304" pitchFamily="18" charset="0"/>
              </a:rPr>
              <a:t>Chang’an</a:t>
            </a:r>
            <a:r>
              <a:rPr lang="en-US" altLang="zh-CN" sz="1400" dirty="0">
                <a:latin typeface="Times New Roman" panose="02020603050405020304" pitchFamily="18" charset="0"/>
                <a:cs typeface="Times New Roman" panose="02020603050405020304" pitchFamily="18" charset="0"/>
              </a:rPr>
              <a:t>. At the western side, he made a military stronghold called the “</a:t>
            </a:r>
            <a:r>
              <a:rPr lang="en-US" altLang="zh-CN" sz="1400" dirty="0" err="1">
                <a:latin typeface="Times New Roman" panose="02020603050405020304" pitchFamily="18" charset="0"/>
                <a:cs typeface="Times New Roman" panose="02020603050405020304" pitchFamily="18" charset="0"/>
              </a:rPr>
              <a:t>Yumen</a:t>
            </a:r>
            <a:r>
              <a:rPr lang="en-US" altLang="zh-CN" sz="1400" dirty="0">
                <a:latin typeface="Times New Roman" panose="02020603050405020304" pitchFamily="18" charset="0"/>
                <a:cs typeface="Times New Roman" panose="02020603050405020304" pitchFamily="18" charset="0"/>
              </a:rPr>
              <a:t> Pass” or “Pass of the Jade Gate”. During the Han Dynasty, this was a gate through which jade merchants from the West Region entered China. </a:t>
            </a:r>
          </a:p>
        </p:txBody>
      </p:sp>
      <p:sp>
        <p:nvSpPr>
          <p:cNvPr id="16" name="TextBox 15"/>
          <p:cNvSpPr txBox="1"/>
          <p:nvPr/>
        </p:nvSpPr>
        <p:spPr>
          <a:xfrm>
            <a:off x="7010400" y="220160"/>
            <a:ext cx="2209800" cy="461665"/>
          </a:xfrm>
          <a:prstGeom prst="rect">
            <a:avLst/>
          </a:prstGeom>
          <a:solidFill>
            <a:schemeClr val="accent2">
              <a:lumMod val="20000"/>
              <a:lumOff val="80000"/>
            </a:schemeClr>
          </a:solid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Remains of a fort at </a:t>
            </a:r>
            <a:r>
              <a:rPr lang="en-US" altLang="zh-CN" sz="1200" dirty="0" err="1">
                <a:latin typeface="Times New Roman" panose="02020603050405020304" pitchFamily="18" charset="0"/>
                <a:cs typeface="Times New Roman" panose="02020603050405020304" pitchFamily="18" charset="0"/>
              </a:rPr>
              <a:t>Yumen</a:t>
            </a:r>
            <a:r>
              <a:rPr lang="en-US" altLang="zh-CN" sz="1200" dirty="0">
                <a:latin typeface="Times New Roman" panose="02020603050405020304" pitchFamily="18" charset="0"/>
                <a:cs typeface="Times New Roman" panose="02020603050405020304" pitchFamily="18" charset="0"/>
              </a:rPr>
              <a:t> Pass (Photo from 2013)</a:t>
            </a:r>
            <a:endParaRPr lang="zh-HK" altLang="en-US" sz="1200" dirty="0">
              <a:latin typeface="Times New Roman" panose="02020603050405020304" pitchFamily="18" charset="0"/>
              <a:cs typeface="Times New Roman" panose="02020603050405020304" pitchFamily="18" charset="0"/>
            </a:endParaRPr>
          </a:p>
        </p:txBody>
      </p:sp>
      <p:cxnSp>
        <p:nvCxnSpPr>
          <p:cNvPr id="3" name="Elbow Connector 2"/>
          <p:cNvCxnSpPr/>
          <p:nvPr/>
        </p:nvCxnSpPr>
        <p:spPr>
          <a:xfrm rot="5400000" flipH="1" flipV="1">
            <a:off x="6618228" y="1992372"/>
            <a:ext cx="2003544" cy="762000"/>
          </a:xfrm>
          <a:prstGeom prst="bentConnector3">
            <a:avLst/>
          </a:prstGeom>
          <a:ln>
            <a:head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5082" y="1610061"/>
            <a:ext cx="6766719" cy="5238899"/>
          </a:xfrm>
          <a:prstGeom prst="rect">
            <a:avLst/>
          </a:prstGeom>
          <a:noFill/>
          <a:ln w="76200">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TextBox 18"/>
          <p:cNvSpPr txBox="1"/>
          <p:nvPr/>
        </p:nvSpPr>
        <p:spPr>
          <a:xfrm>
            <a:off x="1143000" y="3818152"/>
            <a:ext cx="2551910" cy="1569660"/>
          </a:xfrm>
          <a:prstGeom prst="rect">
            <a:avLst/>
          </a:prstGeom>
          <a:noFill/>
        </p:spPr>
        <p:txBody>
          <a:bodyPr wrap="square" rtlCol="0">
            <a:spAutoFit/>
          </a:bodyPr>
          <a:lstStyle/>
          <a:p>
            <a:r>
              <a:rPr lang="en-US" altLang="zh-CN" sz="4800" dirty="0">
                <a:solidFill>
                  <a:schemeClr val="accent1">
                    <a:lumMod val="75000"/>
                  </a:schemeClr>
                </a:solidFill>
                <a:latin typeface="Times New Roman" panose="02020603050405020304" pitchFamily="18" charset="0"/>
                <a:ea typeface="方正舒体" panose="02010601030101010101" pitchFamily="2" charset="-122"/>
                <a:cs typeface="Times New Roman" panose="02020603050405020304" pitchFamily="18" charset="0"/>
              </a:rPr>
              <a:t>Western Regions</a:t>
            </a:r>
            <a:endParaRPr lang="en-US" sz="4800" dirty="0">
              <a:solidFill>
                <a:schemeClr val="accent1">
                  <a:lumMod val="75000"/>
                </a:schemeClr>
              </a:solidFill>
              <a:latin typeface="Times New Roman" panose="02020603050405020304" pitchFamily="18" charset="0"/>
              <a:ea typeface="方正舒体" panose="02010601030101010101" pitchFamily="2" charset="-122"/>
              <a:cs typeface="Times New Roman" panose="02020603050405020304" pitchFamily="18" charset="0"/>
            </a:endParaRPr>
          </a:p>
        </p:txBody>
      </p:sp>
      <p:sp>
        <p:nvSpPr>
          <p:cNvPr id="20" name="TextBox 19"/>
          <p:cNvSpPr txBox="1"/>
          <p:nvPr/>
        </p:nvSpPr>
        <p:spPr>
          <a:xfrm>
            <a:off x="4191086" y="5865956"/>
            <a:ext cx="2590714" cy="369332"/>
          </a:xfrm>
          <a:prstGeom prst="rect">
            <a:avLst/>
          </a:prstGeom>
          <a:noFill/>
        </p:spPr>
        <p:txBody>
          <a:bodyPr wrap="square" rtlCol="0">
            <a:spAutoFit/>
          </a:bodyPr>
          <a:lstStyle/>
          <a:p>
            <a:pPr algn="ctr"/>
            <a:r>
              <a:rPr lang="en-US" altLang="zh-CN" dirty="0">
                <a:latin typeface="Times New Roman" panose="02020603050405020304" pitchFamily="18" charset="0"/>
                <a:ea typeface="文鼎行楷碑體" panose="02010609010101010101" pitchFamily="49" charset="-120"/>
                <a:cs typeface="Times New Roman" panose="02020603050405020304" pitchFamily="18" charset="0"/>
              </a:rPr>
              <a:t>Kunlun Mountain</a:t>
            </a:r>
            <a:endParaRPr lang="en-US" dirty="0">
              <a:latin typeface="Times New Roman" panose="02020603050405020304" pitchFamily="18" charset="0"/>
              <a:ea typeface="文鼎行楷碑體" panose="02010609010101010101" pitchFamily="49" charset="-120"/>
              <a:cs typeface="Times New Roman" panose="02020603050405020304" pitchFamily="18" charset="0"/>
            </a:endParaRPr>
          </a:p>
        </p:txBody>
      </p:sp>
      <p:sp>
        <p:nvSpPr>
          <p:cNvPr id="21" name="TextBox 20"/>
          <p:cNvSpPr txBox="1"/>
          <p:nvPr/>
        </p:nvSpPr>
        <p:spPr>
          <a:xfrm>
            <a:off x="3818374" y="2136783"/>
            <a:ext cx="2235422" cy="369332"/>
          </a:xfrm>
          <a:prstGeom prst="rect">
            <a:avLst/>
          </a:prstGeom>
          <a:noFill/>
        </p:spPr>
        <p:txBody>
          <a:bodyPr wrap="square" rtlCol="0">
            <a:spAutoFit/>
          </a:bodyPr>
          <a:lstStyle/>
          <a:p>
            <a:r>
              <a:rPr lang="en-US" altLang="zh-CN" dirty="0">
                <a:latin typeface="Times New Roman" panose="02020603050405020304" pitchFamily="18" charset="0"/>
                <a:ea typeface="文鼎行楷碑體" panose="02010609010101010101" pitchFamily="49" charset="-120"/>
                <a:cs typeface="Times New Roman" panose="02020603050405020304" pitchFamily="18" charset="0"/>
              </a:rPr>
              <a:t>Heavenly Mountain</a:t>
            </a:r>
            <a:endParaRPr lang="en-US" dirty="0">
              <a:latin typeface="Times New Roman" panose="02020603050405020304" pitchFamily="18" charset="0"/>
              <a:ea typeface="文鼎行楷碑體" panose="02010609010101010101" pitchFamily="49" charset="-120"/>
              <a:cs typeface="Times New Roman" panose="02020603050405020304" pitchFamily="18" charset="0"/>
            </a:endParaRPr>
          </a:p>
        </p:txBody>
      </p:sp>
      <p:sp>
        <p:nvSpPr>
          <p:cNvPr id="22" name="TextBox 21"/>
          <p:cNvSpPr txBox="1"/>
          <p:nvPr/>
        </p:nvSpPr>
        <p:spPr>
          <a:xfrm>
            <a:off x="4840420" y="4406563"/>
            <a:ext cx="1213376" cy="369332"/>
          </a:xfrm>
          <a:prstGeom prst="rect">
            <a:avLst/>
          </a:prstGeom>
          <a:noFill/>
        </p:spPr>
        <p:txBody>
          <a:bodyPr wrap="square" rtlCol="0">
            <a:spAutoFit/>
          </a:bodyPr>
          <a:lstStyle/>
          <a:p>
            <a:r>
              <a:rPr lang="en-US" altLang="zh-CN" dirty="0">
                <a:latin typeface="Times New Roman" panose="02020603050405020304" pitchFamily="18" charset="0"/>
                <a:ea typeface="文鼎行楷碑體" panose="02010609010101010101" pitchFamily="49" charset="-120"/>
                <a:cs typeface="Times New Roman" panose="02020603050405020304" pitchFamily="18" charset="0"/>
              </a:rPr>
              <a:t>Deserts</a:t>
            </a:r>
            <a:endParaRPr lang="en-US" dirty="0">
              <a:latin typeface="Times New Roman" panose="02020603050405020304" pitchFamily="18" charset="0"/>
              <a:ea typeface="文鼎行楷碑體" panose="02010609010101010101" pitchFamily="49" charset="-120"/>
              <a:cs typeface="Times New Roman" panose="02020603050405020304" pitchFamily="18" charset="0"/>
            </a:endParaRPr>
          </a:p>
        </p:txBody>
      </p:sp>
      <p:sp>
        <p:nvSpPr>
          <p:cNvPr id="23" name="TextBox 22"/>
          <p:cNvSpPr txBox="1"/>
          <p:nvPr/>
        </p:nvSpPr>
        <p:spPr>
          <a:xfrm>
            <a:off x="11049000" y="6113837"/>
            <a:ext cx="1127920" cy="369332"/>
          </a:xfrm>
          <a:prstGeom prst="rect">
            <a:avLst/>
          </a:prstGeom>
          <a:noFill/>
        </p:spPr>
        <p:txBody>
          <a:bodyPr wrap="square" rtlCol="0">
            <a:spAutoFit/>
          </a:bodyPr>
          <a:lstStyle/>
          <a:p>
            <a:r>
              <a:rPr lang="en-US" altLang="zh-CN" dirty="0" err="1">
                <a:latin typeface="Times New Roman" panose="02020603050405020304" pitchFamily="18" charset="0"/>
                <a:ea typeface="文鼎行楷碑體" panose="02010609010101010101" pitchFamily="49" charset="-120"/>
                <a:cs typeface="Times New Roman" panose="02020603050405020304" pitchFamily="18" charset="0"/>
              </a:rPr>
              <a:t>Chang’an</a:t>
            </a:r>
            <a:endParaRPr lang="en-US" dirty="0">
              <a:latin typeface="Times New Roman" panose="02020603050405020304" pitchFamily="18" charset="0"/>
              <a:ea typeface="文鼎行楷碑體" panose="02010609010101010101" pitchFamily="49" charset="-120"/>
              <a:cs typeface="Times New Roman" panose="02020603050405020304" pitchFamily="18" charset="0"/>
            </a:endParaRPr>
          </a:p>
        </p:txBody>
      </p:sp>
      <p:sp>
        <p:nvSpPr>
          <p:cNvPr id="24" name="TextBox 23"/>
          <p:cNvSpPr txBox="1"/>
          <p:nvPr/>
        </p:nvSpPr>
        <p:spPr>
          <a:xfrm>
            <a:off x="15082" y="956660"/>
            <a:ext cx="6766719" cy="1077218"/>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sz="16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To arrive at Da </a:t>
            </a:r>
            <a:r>
              <a:rPr lang="en-US" altLang="zh-TW" sz="16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Rouzhi</a:t>
            </a:r>
            <a:r>
              <a:rPr lang="en-US" altLang="zh-TW" sz="16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Zhang Qian would need to go through </a:t>
            </a:r>
            <a:r>
              <a:rPr lang="en-US" altLang="zh-TW" sz="1600" dirty="0" err="1">
                <a:solidFill>
                  <a:schemeClr val="tx1"/>
                </a:solidFill>
                <a:latin typeface="Times New Roman" panose="02020603050405020304" pitchFamily="18" charset="0"/>
                <a:ea typeface="SimSun" panose="02010600030101010101" pitchFamily="2" charset="-122"/>
                <a:cs typeface="Times New Roman" panose="02020603050405020304" pitchFamily="18" charset="0"/>
              </a:rPr>
              <a:t>Yumen</a:t>
            </a:r>
            <a:r>
              <a:rPr lang="en-US" altLang="zh-TW" sz="16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rPr>
              <a:t> Pass and then through the Western Region. The Western Regions included modern-day Xinjiang. At the time, there were many small states there that were oppressed by the Huns.</a:t>
            </a:r>
            <a:endParaRPr lang="zh-HK" altLang="en-US"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278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1"/>
            <a:ext cx="11201400" cy="4955203"/>
          </a:xfrm>
          <a:prstGeom prst="rect">
            <a:avLst/>
          </a:prstGeom>
        </p:spPr>
        <p:txBody>
          <a:bodyPr wrap="square">
            <a:spAutoFit/>
          </a:bodyPr>
          <a:lstStyle/>
          <a:p>
            <a:pPr>
              <a:tabLst>
                <a:tab pos="1464310" algn="l"/>
              </a:tabLst>
            </a:pPr>
            <a:r>
              <a:rPr lang="zh-TW" altLang="zh-TW" sz="4800" dirty="0">
                <a:latin typeface="Adobe 繁黑體 Std B" pitchFamily="34" charset="-128"/>
                <a:ea typeface="Adobe 繁黑體 Std B" pitchFamily="34" charset="-128"/>
                <a:cs typeface="+mj-cs"/>
              </a:rPr>
              <a:t>學習重點：</a:t>
            </a:r>
            <a:endParaRPr lang="en-US" altLang="zh-TW" sz="3200" dirty="0">
              <a:latin typeface="Adobe 繁黑體 Std B" pitchFamily="34" charset="-128"/>
              <a:ea typeface="Adobe 繁黑體 Std B" pitchFamily="34" charset="-128"/>
              <a:cs typeface="+mj-cs"/>
            </a:endParaRPr>
          </a:p>
          <a:p>
            <a:pPr>
              <a:tabLst>
                <a:tab pos="1464310" algn="l"/>
              </a:tabLst>
            </a:pPr>
            <a:endParaRPr lang="zh-TW" altLang="zh-TW" sz="2800" dirty="0">
              <a:latin typeface="Adobe 繁黑體 Std B" pitchFamily="34" charset="-128"/>
              <a:ea typeface="Adobe 繁黑體 Std B" pitchFamily="34" charset="-128"/>
              <a:cs typeface="+mj-cs"/>
            </a:endParaRPr>
          </a:p>
          <a:p>
            <a:pPr marL="342900" indent="-342900">
              <a:buFont typeface="+mj-lt"/>
              <a:buAutoNum type="arabicPeriod"/>
              <a:tabLst>
                <a:tab pos="1464310" algn="l"/>
              </a:tabLst>
            </a:pPr>
            <a:r>
              <a:rPr lang="zh-HK" altLang="zh-TW" sz="4000" kern="100" dirty="0">
                <a:latin typeface="微軟正黑體" panose="020B0604030504040204" pitchFamily="34" charset="-120"/>
                <a:ea typeface="微軟正黑體" panose="020B0604030504040204" pitchFamily="34" charset="-120"/>
              </a:rPr>
              <a:t>漢朝與匈奴的接觸。</a:t>
            </a:r>
            <a:endParaRPr lang="zh-TW" altLang="zh-TW" sz="4000" kern="100" dirty="0">
              <a:latin typeface="微軟正黑體" panose="020B0604030504040204" pitchFamily="34" charset="-120"/>
              <a:ea typeface="微軟正黑體" panose="020B0604030504040204" pitchFamily="34" charset="-120"/>
            </a:endParaRPr>
          </a:p>
          <a:p>
            <a:pPr marL="342900" indent="-342900">
              <a:buFont typeface="+mj-lt"/>
              <a:buAutoNum type="arabicPeriod"/>
              <a:tabLst>
                <a:tab pos="1464310" algn="l"/>
              </a:tabLst>
            </a:pPr>
            <a:r>
              <a:rPr lang="zh-TW" altLang="zh-TW" sz="4000" kern="100" dirty="0">
                <a:latin typeface="微軟正黑體" panose="020B0604030504040204" pitchFamily="34" charset="-120"/>
                <a:ea typeface="微軟正黑體" panose="020B0604030504040204" pitchFamily="34" charset="-120"/>
              </a:rPr>
              <a:t>張騫通西域與絲綢之路的形成</a:t>
            </a:r>
            <a:r>
              <a:rPr lang="zh-HK" altLang="zh-TW" sz="4000" kern="100" dirty="0">
                <a:latin typeface="微軟正黑體" panose="020B0604030504040204" pitchFamily="34" charset="-120"/>
                <a:ea typeface="微軟正黑體" panose="020B0604030504040204" pitchFamily="34" charset="-120"/>
              </a:rPr>
              <a:t>。</a:t>
            </a:r>
            <a:endParaRPr lang="zh-TW" altLang="zh-TW" sz="4000" kern="100" dirty="0">
              <a:latin typeface="微軟正黑體" panose="020B0604030504040204" pitchFamily="34" charset="-120"/>
              <a:ea typeface="微軟正黑體" panose="020B0604030504040204" pitchFamily="34" charset="-120"/>
            </a:endParaRPr>
          </a:p>
          <a:p>
            <a:pPr marL="342900" indent="-342900">
              <a:buFont typeface="+mj-lt"/>
              <a:buAutoNum type="arabicPeriod"/>
              <a:tabLst>
                <a:tab pos="1464310" algn="l"/>
              </a:tabLst>
            </a:pPr>
            <a:r>
              <a:rPr lang="zh-HK" altLang="zh-TW" sz="4000" kern="100" dirty="0">
                <a:latin typeface="微軟正黑體" panose="020B0604030504040204" pitchFamily="34" charset="-120"/>
                <a:ea typeface="微軟正黑體" panose="020B0604030504040204" pitchFamily="34" charset="-120"/>
              </a:rPr>
              <a:t>兩漢的軍事擴張，以及漢帝國版圖的擴大</a:t>
            </a:r>
            <a:r>
              <a:rPr lang="zh-TW" altLang="zh-TW" sz="4000" kern="100" dirty="0">
                <a:latin typeface="微軟正黑體" panose="020B0604030504040204" pitchFamily="34" charset="-120"/>
                <a:ea typeface="微軟正黑體" panose="020B0604030504040204" pitchFamily="34" charset="-120"/>
              </a:rPr>
              <a:t>。</a:t>
            </a:r>
          </a:p>
          <a:p>
            <a:pPr marL="342900" indent="-342900">
              <a:buFont typeface="+mj-lt"/>
              <a:buAutoNum type="arabicPeriod"/>
              <a:tabLst>
                <a:tab pos="1464310" algn="l"/>
              </a:tabLst>
            </a:pPr>
            <a:r>
              <a:rPr lang="zh-HK" altLang="zh-TW" sz="4000" kern="100" dirty="0">
                <a:latin typeface="微軟正黑體" panose="020B0604030504040204" pitchFamily="34" charset="-120"/>
                <a:ea typeface="微軟正黑體" panose="020B0604030504040204" pitchFamily="34" charset="-120"/>
              </a:rPr>
              <a:t>秦至漢的嶺南歷史，以及嶺南歸入漢帝國版圖的歷程。</a:t>
            </a:r>
            <a:endParaRPr lang="zh-TW" altLang="zh-TW" sz="4000" kern="100" dirty="0">
              <a:latin typeface="微軟正黑體" panose="020B0604030504040204" pitchFamily="34" charset="-120"/>
              <a:ea typeface="微軟正黑體" panose="020B0604030504040204" pitchFamily="34" charset="-120"/>
            </a:endParaRPr>
          </a:p>
          <a:p>
            <a:pPr marL="342900" indent="-342900">
              <a:buFont typeface="+mj-lt"/>
              <a:buAutoNum type="arabicPeriod"/>
              <a:tabLst>
                <a:tab pos="1464310" algn="l"/>
              </a:tabLst>
            </a:pPr>
            <a:r>
              <a:rPr lang="zh-HK" altLang="zh-TW" sz="4000" kern="100" dirty="0">
                <a:latin typeface="微軟正黑體" panose="020B0604030504040204" pitchFamily="34" charset="-120"/>
                <a:ea typeface="微軟正黑體" panose="020B0604030504040204" pitchFamily="34" charset="-120"/>
              </a:rPr>
              <a:t>漢代香港的歷史</a:t>
            </a:r>
            <a:r>
              <a:rPr lang="en-US" altLang="zh-TW" sz="4000" kern="100" dirty="0">
                <a:latin typeface="微軟正黑體" panose="020B0604030504040204" pitchFamily="34" charset="-120"/>
                <a:ea typeface="微軟正黑體" panose="020B0604030504040204" pitchFamily="34" charset="-120"/>
              </a:rPr>
              <a:t>--</a:t>
            </a:r>
            <a:r>
              <a:rPr lang="zh-HK" altLang="zh-TW" sz="4000" kern="100" dirty="0">
                <a:latin typeface="微軟正黑體" panose="020B0604030504040204" pitchFamily="34" charset="-120"/>
                <a:ea typeface="微軟正黑體" panose="020B0604030504040204" pitchFamily="34" charset="-120"/>
              </a:rPr>
              <a:t>李鄭屋邨漢墓（東漢時代）。</a:t>
            </a:r>
            <a:endParaRPr lang="zh-TW" altLang="zh-TW" sz="4000" kern="1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18325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2" y="-3875"/>
            <a:ext cx="9586119" cy="684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724400" y="1752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10511" y="1682234"/>
            <a:ext cx="914400" cy="369332"/>
          </a:xfrm>
          <a:prstGeom prst="rect">
            <a:avLst/>
          </a:prstGeom>
          <a:noFill/>
        </p:spPr>
        <p:txBody>
          <a:bodyPr wrap="square" rtlCol="0">
            <a:spAutoFit/>
          </a:bodyPr>
          <a:lstStyle/>
          <a:p>
            <a:r>
              <a:rPr lang="zh-CN" altLang="en-US" dirty="0">
                <a:latin typeface="隶书" panose="02010509060101010101" pitchFamily="49" charset="-122"/>
                <a:ea typeface="隶书" panose="02010509060101010101" pitchFamily="49" charset="-122"/>
              </a:rPr>
              <a:t>大月氏</a:t>
            </a:r>
            <a:endParaRPr lang="en-US" dirty="0">
              <a:latin typeface="隶书" panose="02010509060101010101" pitchFamily="49" charset="-122"/>
              <a:ea typeface="隶书" panose="02010509060101010101" pitchFamily="49" charset="-122"/>
            </a:endParaRPr>
          </a:p>
        </p:txBody>
      </p:sp>
      <p:sp>
        <p:nvSpPr>
          <p:cNvPr id="4" name="TextBox 3"/>
          <p:cNvSpPr txBox="1"/>
          <p:nvPr/>
        </p:nvSpPr>
        <p:spPr>
          <a:xfrm>
            <a:off x="7467600" y="1415534"/>
            <a:ext cx="990600" cy="369332"/>
          </a:xfrm>
          <a:prstGeom prst="rect">
            <a:avLst/>
          </a:prstGeom>
          <a:noFill/>
        </p:spPr>
        <p:txBody>
          <a:bodyPr wrap="square" rtlCol="0">
            <a:spAutoFit/>
          </a:bodyPr>
          <a:lstStyle/>
          <a:p>
            <a:r>
              <a:rPr lang="zh-CN" altLang="en-US" dirty="0">
                <a:latin typeface="隶书" panose="02010509060101010101" pitchFamily="49" charset="-122"/>
                <a:ea typeface="隶书" panose="02010509060101010101" pitchFamily="49" charset="-122"/>
              </a:rPr>
              <a:t>玉門關</a:t>
            </a:r>
            <a:endParaRPr lang="en-US" dirty="0">
              <a:latin typeface="隶书" panose="02010509060101010101" pitchFamily="49" charset="-122"/>
              <a:ea typeface="隶书" panose="02010509060101010101" pitchFamily="49" charset="-122"/>
            </a:endParaRPr>
          </a:p>
        </p:txBody>
      </p:sp>
      <p:sp>
        <p:nvSpPr>
          <p:cNvPr id="5" name="TextBox 4"/>
          <p:cNvSpPr txBox="1"/>
          <p:nvPr/>
        </p:nvSpPr>
        <p:spPr>
          <a:xfrm>
            <a:off x="8839200" y="3581400"/>
            <a:ext cx="762000" cy="369332"/>
          </a:xfrm>
          <a:prstGeom prst="rect">
            <a:avLst/>
          </a:prstGeom>
          <a:noFill/>
        </p:spPr>
        <p:txBody>
          <a:bodyPr wrap="square" rtlCol="0">
            <a:spAutoFit/>
          </a:bodyPr>
          <a:lstStyle/>
          <a:p>
            <a:r>
              <a:rPr lang="zh-CN" altLang="en-US" dirty="0">
                <a:latin typeface="隶书" panose="02010509060101010101" pitchFamily="49" charset="-122"/>
                <a:ea typeface="隶书" panose="02010509060101010101" pitchFamily="49" charset="-122"/>
              </a:rPr>
              <a:t>長安</a:t>
            </a:r>
            <a:endParaRPr lang="en-US" dirty="0">
              <a:latin typeface="隶书" panose="02010509060101010101" pitchFamily="49" charset="-122"/>
              <a:ea typeface="隶书" panose="02010509060101010101" pitchFamily="49" charset="-122"/>
            </a:endParaRPr>
          </a:p>
        </p:txBody>
      </p:sp>
      <p:sp>
        <p:nvSpPr>
          <p:cNvPr id="6" name="TextBox 5"/>
          <p:cNvSpPr txBox="1"/>
          <p:nvPr/>
        </p:nvSpPr>
        <p:spPr>
          <a:xfrm>
            <a:off x="5943600" y="609600"/>
            <a:ext cx="990600" cy="369332"/>
          </a:xfrm>
          <a:prstGeom prst="rect">
            <a:avLst/>
          </a:prstGeom>
          <a:noFill/>
        </p:spPr>
        <p:txBody>
          <a:bodyPr wrap="square" rtlCol="0">
            <a:spAutoFit/>
          </a:bodyPr>
          <a:lstStyle/>
          <a:p>
            <a:r>
              <a:rPr lang="zh-CN" altLang="en-US" dirty="0">
                <a:latin typeface="隶书" panose="02010509060101010101" pitchFamily="49" charset="-122"/>
                <a:ea typeface="隶书" panose="02010509060101010101" pitchFamily="49" charset="-122"/>
              </a:rPr>
              <a:t>天山</a:t>
            </a:r>
            <a:endParaRPr lang="en-US" dirty="0">
              <a:latin typeface="隶书" panose="02010509060101010101" pitchFamily="49" charset="-122"/>
              <a:ea typeface="隶书" panose="02010509060101010101" pitchFamily="49" charset="-122"/>
            </a:endParaRPr>
          </a:p>
        </p:txBody>
      </p:sp>
      <p:sp>
        <p:nvSpPr>
          <p:cNvPr id="7" name="TextBox 6"/>
          <p:cNvSpPr txBox="1"/>
          <p:nvPr/>
        </p:nvSpPr>
        <p:spPr>
          <a:xfrm>
            <a:off x="5867400" y="2819400"/>
            <a:ext cx="914400" cy="381000"/>
          </a:xfrm>
          <a:prstGeom prst="rect">
            <a:avLst/>
          </a:prstGeom>
          <a:noFill/>
        </p:spPr>
        <p:txBody>
          <a:bodyPr wrap="square" rtlCol="0">
            <a:spAutoFit/>
          </a:bodyPr>
          <a:lstStyle/>
          <a:p>
            <a:r>
              <a:rPr lang="zh-CN" altLang="en-US" dirty="0">
                <a:latin typeface="隶书" panose="02010509060101010101" pitchFamily="49" charset="-122"/>
                <a:ea typeface="隶书" panose="02010509060101010101" pitchFamily="49" charset="-122"/>
              </a:rPr>
              <a:t>崑崙山</a:t>
            </a:r>
            <a:endParaRPr lang="en-US" dirty="0">
              <a:latin typeface="隶书" panose="02010509060101010101" pitchFamily="49" charset="-122"/>
              <a:ea typeface="隶书" panose="02010509060101010101" pitchFamily="49" charset="-122"/>
            </a:endParaRPr>
          </a:p>
        </p:txBody>
      </p:sp>
      <p:sp>
        <p:nvSpPr>
          <p:cNvPr id="9" name="Freeform 8"/>
          <p:cNvSpPr/>
          <p:nvPr/>
        </p:nvSpPr>
        <p:spPr>
          <a:xfrm>
            <a:off x="7880471" y="2177512"/>
            <a:ext cx="953146" cy="1263112"/>
          </a:xfrm>
          <a:custGeom>
            <a:avLst/>
            <a:gdLst>
              <a:gd name="connsiteX0" fmla="*/ 953146 w 953146"/>
              <a:gd name="connsiteY0" fmla="*/ 1263112 h 1263112"/>
              <a:gd name="connsiteX1" fmla="*/ 937647 w 953146"/>
              <a:gd name="connsiteY1" fmla="*/ 1224366 h 1263112"/>
              <a:gd name="connsiteX2" fmla="*/ 914400 w 953146"/>
              <a:gd name="connsiteY2" fmla="*/ 1201119 h 1263112"/>
              <a:gd name="connsiteX3" fmla="*/ 891152 w 953146"/>
              <a:gd name="connsiteY3" fmla="*/ 1154624 h 1263112"/>
              <a:gd name="connsiteX4" fmla="*/ 883403 w 953146"/>
              <a:gd name="connsiteY4" fmla="*/ 1123627 h 1263112"/>
              <a:gd name="connsiteX5" fmla="*/ 836908 w 953146"/>
              <a:gd name="connsiteY5" fmla="*/ 1069383 h 1263112"/>
              <a:gd name="connsiteX6" fmla="*/ 798163 w 953146"/>
              <a:gd name="connsiteY6" fmla="*/ 1022888 h 1263112"/>
              <a:gd name="connsiteX7" fmla="*/ 767166 w 953146"/>
              <a:gd name="connsiteY7" fmla="*/ 1007390 h 1263112"/>
              <a:gd name="connsiteX8" fmla="*/ 743918 w 953146"/>
              <a:gd name="connsiteY8" fmla="*/ 968644 h 1263112"/>
              <a:gd name="connsiteX9" fmla="*/ 712922 w 953146"/>
              <a:gd name="connsiteY9" fmla="*/ 922149 h 1263112"/>
              <a:gd name="connsiteX10" fmla="*/ 705173 w 953146"/>
              <a:gd name="connsiteY10" fmla="*/ 860156 h 1263112"/>
              <a:gd name="connsiteX11" fmla="*/ 627681 w 953146"/>
              <a:gd name="connsiteY11" fmla="*/ 767166 h 1263112"/>
              <a:gd name="connsiteX12" fmla="*/ 604434 w 953146"/>
              <a:gd name="connsiteY12" fmla="*/ 743919 h 1263112"/>
              <a:gd name="connsiteX13" fmla="*/ 542441 w 953146"/>
              <a:gd name="connsiteY13" fmla="*/ 674176 h 1263112"/>
              <a:gd name="connsiteX14" fmla="*/ 526942 w 953146"/>
              <a:gd name="connsiteY14" fmla="*/ 658678 h 1263112"/>
              <a:gd name="connsiteX15" fmla="*/ 503695 w 953146"/>
              <a:gd name="connsiteY15" fmla="*/ 643180 h 1263112"/>
              <a:gd name="connsiteX16" fmla="*/ 488196 w 953146"/>
              <a:gd name="connsiteY16" fmla="*/ 627681 h 1263112"/>
              <a:gd name="connsiteX17" fmla="*/ 433952 w 953146"/>
              <a:gd name="connsiteY17" fmla="*/ 588935 h 1263112"/>
              <a:gd name="connsiteX18" fmla="*/ 426203 w 953146"/>
              <a:gd name="connsiteY18" fmla="*/ 565688 h 1263112"/>
              <a:gd name="connsiteX19" fmla="*/ 387457 w 953146"/>
              <a:gd name="connsiteY19" fmla="*/ 526942 h 1263112"/>
              <a:gd name="connsiteX20" fmla="*/ 364210 w 953146"/>
              <a:gd name="connsiteY20" fmla="*/ 480447 h 1263112"/>
              <a:gd name="connsiteX21" fmla="*/ 333213 w 953146"/>
              <a:gd name="connsiteY21" fmla="*/ 433952 h 1263112"/>
              <a:gd name="connsiteX22" fmla="*/ 302217 w 953146"/>
              <a:gd name="connsiteY22" fmla="*/ 348712 h 1263112"/>
              <a:gd name="connsiteX23" fmla="*/ 286718 w 953146"/>
              <a:gd name="connsiteY23" fmla="*/ 302217 h 1263112"/>
              <a:gd name="connsiteX24" fmla="*/ 278969 w 953146"/>
              <a:gd name="connsiteY24" fmla="*/ 247973 h 1263112"/>
              <a:gd name="connsiteX25" fmla="*/ 263471 w 953146"/>
              <a:gd name="connsiteY25" fmla="*/ 232474 h 1263112"/>
              <a:gd name="connsiteX26" fmla="*/ 247973 w 953146"/>
              <a:gd name="connsiteY26" fmla="*/ 209227 h 1263112"/>
              <a:gd name="connsiteX27" fmla="*/ 209227 w 953146"/>
              <a:gd name="connsiteY27" fmla="*/ 170481 h 1263112"/>
              <a:gd name="connsiteX28" fmla="*/ 193729 w 953146"/>
              <a:gd name="connsiteY28" fmla="*/ 139485 h 1263112"/>
              <a:gd name="connsiteX29" fmla="*/ 170481 w 953146"/>
              <a:gd name="connsiteY29" fmla="*/ 123986 h 1263112"/>
              <a:gd name="connsiteX30" fmla="*/ 131735 w 953146"/>
              <a:gd name="connsiteY30" fmla="*/ 100739 h 1263112"/>
              <a:gd name="connsiteX31" fmla="*/ 92990 w 953146"/>
              <a:gd name="connsiteY31" fmla="*/ 69742 h 1263112"/>
              <a:gd name="connsiteX32" fmla="*/ 46495 w 953146"/>
              <a:gd name="connsiteY32" fmla="*/ 38746 h 1263112"/>
              <a:gd name="connsiteX33" fmla="*/ 23247 w 953146"/>
              <a:gd name="connsiteY33" fmla="*/ 23247 h 1263112"/>
              <a:gd name="connsiteX34" fmla="*/ 0 w 953146"/>
              <a:gd name="connsiteY34" fmla="*/ 0 h 126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53146" h="1263112">
                <a:moveTo>
                  <a:pt x="953146" y="1263112"/>
                </a:moveTo>
                <a:cubicBezTo>
                  <a:pt x="947980" y="1250197"/>
                  <a:pt x="945020" y="1236162"/>
                  <a:pt x="937647" y="1224366"/>
                </a:cubicBezTo>
                <a:cubicBezTo>
                  <a:pt x="931839" y="1215073"/>
                  <a:pt x="919837" y="1210634"/>
                  <a:pt x="914400" y="1201119"/>
                </a:cubicBezTo>
                <a:cubicBezTo>
                  <a:pt x="876319" y="1134476"/>
                  <a:pt x="933774" y="1197244"/>
                  <a:pt x="891152" y="1154624"/>
                </a:cubicBezTo>
                <a:cubicBezTo>
                  <a:pt x="888569" y="1144292"/>
                  <a:pt x="888166" y="1133153"/>
                  <a:pt x="883403" y="1123627"/>
                </a:cubicBezTo>
                <a:cubicBezTo>
                  <a:pt x="868890" y="1094600"/>
                  <a:pt x="856298" y="1092651"/>
                  <a:pt x="836908" y="1069383"/>
                </a:cubicBezTo>
                <a:cubicBezTo>
                  <a:pt x="816916" y="1045393"/>
                  <a:pt x="826131" y="1042865"/>
                  <a:pt x="798163" y="1022888"/>
                </a:cubicBezTo>
                <a:cubicBezTo>
                  <a:pt x="788763" y="1016174"/>
                  <a:pt x="777498" y="1012556"/>
                  <a:pt x="767166" y="1007390"/>
                </a:cubicBezTo>
                <a:cubicBezTo>
                  <a:pt x="752349" y="962937"/>
                  <a:pt x="769449" y="1002685"/>
                  <a:pt x="743918" y="968644"/>
                </a:cubicBezTo>
                <a:cubicBezTo>
                  <a:pt x="732742" y="953743"/>
                  <a:pt x="712922" y="922149"/>
                  <a:pt x="712922" y="922149"/>
                </a:cubicBezTo>
                <a:cubicBezTo>
                  <a:pt x="710339" y="901485"/>
                  <a:pt x="712177" y="879768"/>
                  <a:pt x="705173" y="860156"/>
                </a:cubicBezTo>
                <a:cubicBezTo>
                  <a:pt x="693186" y="826592"/>
                  <a:pt x="650672" y="790157"/>
                  <a:pt x="627681" y="767166"/>
                </a:cubicBezTo>
                <a:cubicBezTo>
                  <a:pt x="619932" y="759417"/>
                  <a:pt x="610513" y="753037"/>
                  <a:pt x="604434" y="743919"/>
                </a:cubicBezTo>
                <a:cubicBezTo>
                  <a:pt x="576778" y="702436"/>
                  <a:pt x="595518" y="727253"/>
                  <a:pt x="542441" y="674176"/>
                </a:cubicBezTo>
                <a:cubicBezTo>
                  <a:pt x="537275" y="669010"/>
                  <a:pt x="533021" y="662731"/>
                  <a:pt x="526942" y="658678"/>
                </a:cubicBezTo>
                <a:cubicBezTo>
                  <a:pt x="519193" y="653512"/>
                  <a:pt x="510967" y="648998"/>
                  <a:pt x="503695" y="643180"/>
                </a:cubicBezTo>
                <a:cubicBezTo>
                  <a:pt x="497990" y="638616"/>
                  <a:pt x="493809" y="632358"/>
                  <a:pt x="488196" y="627681"/>
                </a:cubicBezTo>
                <a:cubicBezTo>
                  <a:pt x="468975" y="611663"/>
                  <a:pt x="454081" y="602355"/>
                  <a:pt x="433952" y="588935"/>
                </a:cubicBezTo>
                <a:cubicBezTo>
                  <a:pt x="431369" y="581186"/>
                  <a:pt x="431104" y="572223"/>
                  <a:pt x="426203" y="565688"/>
                </a:cubicBezTo>
                <a:cubicBezTo>
                  <a:pt x="415244" y="551076"/>
                  <a:pt x="387457" y="526942"/>
                  <a:pt x="387457" y="526942"/>
                </a:cubicBezTo>
                <a:cubicBezTo>
                  <a:pt x="367980" y="468511"/>
                  <a:pt x="394253" y="540535"/>
                  <a:pt x="364210" y="480447"/>
                </a:cubicBezTo>
                <a:cubicBezTo>
                  <a:pt x="341782" y="435590"/>
                  <a:pt x="377282" y="478021"/>
                  <a:pt x="333213" y="433952"/>
                </a:cubicBezTo>
                <a:cubicBezTo>
                  <a:pt x="315456" y="362924"/>
                  <a:pt x="329530" y="389682"/>
                  <a:pt x="302217" y="348712"/>
                </a:cubicBezTo>
                <a:cubicBezTo>
                  <a:pt x="297051" y="333214"/>
                  <a:pt x="289028" y="318390"/>
                  <a:pt x="286718" y="302217"/>
                </a:cubicBezTo>
                <a:cubicBezTo>
                  <a:pt x="284135" y="284136"/>
                  <a:pt x="284745" y="265301"/>
                  <a:pt x="278969" y="247973"/>
                </a:cubicBezTo>
                <a:cubicBezTo>
                  <a:pt x="276659" y="241042"/>
                  <a:pt x="268035" y="238179"/>
                  <a:pt x="263471" y="232474"/>
                </a:cubicBezTo>
                <a:cubicBezTo>
                  <a:pt x="257653" y="225202"/>
                  <a:pt x="254106" y="216236"/>
                  <a:pt x="247973" y="209227"/>
                </a:cubicBezTo>
                <a:cubicBezTo>
                  <a:pt x="235945" y="195481"/>
                  <a:pt x="217395" y="186818"/>
                  <a:pt x="209227" y="170481"/>
                </a:cubicBezTo>
                <a:cubicBezTo>
                  <a:pt x="204061" y="160149"/>
                  <a:pt x="201124" y="148359"/>
                  <a:pt x="193729" y="139485"/>
                </a:cubicBezTo>
                <a:cubicBezTo>
                  <a:pt x="187767" y="132330"/>
                  <a:pt x="178379" y="128922"/>
                  <a:pt x="170481" y="123986"/>
                </a:cubicBezTo>
                <a:cubicBezTo>
                  <a:pt x="157709" y="116003"/>
                  <a:pt x="144507" y="108722"/>
                  <a:pt x="131735" y="100739"/>
                </a:cubicBezTo>
                <a:cubicBezTo>
                  <a:pt x="55879" y="53330"/>
                  <a:pt x="151576" y="113681"/>
                  <a:pt x="92990" y="69742"/>
                </a:cubicBezTo>
                <a:cubicBezTo>
                  <a:pt x="78089" y="58566"/>
                  <a:pt x="61993" y="49078"/>
                  <a:pt x="46495" y="38746"/>
                </a:cubicBezTo>
                <a:cubicBezTo>
                  <a:pt x="38746" y="33580"/>
                  <a:pt x="29833" y="29833"/>
                  <a:pt x="23247" y="23247"/>
                </a:cubicBezTo>
                <a:lnTo>
                  <a:pt x="0" y="0"/>
                </a:ln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028784" y="1418096"/>
            <a:ext cx="2386739" cy="488197"/>
          </a:xfrm>
          <a:custGeom>
            <a:avLst/>
            <a:gdLst>
              <a:gd name="connsiteX0" fmla="*/ 2386739 w 2386739"/>
              <a:gd name="connsiteY0" fmla="*/ 488197 h 488197"/>
              <a:gd name="connsiteX1" fmla="*/ 2355742 w 2386739"/>
              <a:gd name="connsiteY1" fmla="*/ 426203 h 488197"/>
              <a:gd name="connsiteX2" fmla="*/ 2332495 w 2386739"/>
              <a:gd name="connsiteY2" fmla="*/ 418454 h 488197"/>
              <a:gd name="connsiteX3" fmla="*/ 2301498 w 2386739"/>
              <a:gd name="connsiteY3" fmla="*/ 379708 h 488197"/>
              <a:gd name="connsiteX4" fmla="*/ 2286000 w 2386739"/>
              <a:gd name="connsiteY4" fmla="*/ 356461 h 488197"/>
              <a:gd name="connsiteX5" fmla="*/ 2247254 w 2386739"/>
              <a:gd name="connsiteY5" fmla="*/ 325464 h 488197"/>
              <a:gd name="connsiteX6" fmla="*/ 2216257 w 2386739"/>
              <a:gd name="connsiteY6" fmla="*/ 286719 h 488197"/>
              <a:gd name="connsiteX7" fmla="*/ 2193010 w 2386739"/>
              <a:gd name="connsiteY7" fmla="*/ 278969 h 488197"/>
              <a:gd name="connsiteX8" fmla="*/ 2169762 w 2386739"/>
              <a:gd name="connsiteY8" fmla="*/ 263471 h 488197"/>
              <a:gd name="connsiteX9" fmla="*/ 2131017 w 2386739"/>
              <a:gd name="connsiteY9" fmla="*/ 255722 h 488197"/>
              <a:gd name="connsiteX10" fmla="*/ 2100020 w 2386739"/>
              <a:gd name="connsiteY10" fmla="*/ 247973 h 488197"/>
              <a:gd name="connsiteX11" fmla="*/ 2045776 w 2386739"/>
              <a:gd name="connsiteY11" fmla="*/ 224725 h 488197"/>
              <a:gd name="connsiteX12" fmla="*/ 2022529 w 2386739"/>
              <a:gd name="connsiteY12" fmla="*/ 216976 h 488197"/>
              <a:gd name="connsiteX13" fmla="*/ 2007030 w 2386739"/>
              <a:gd name="connsiteY13" fmla="*/ 201478 h 488197"/>
              <a:gd name="connsiteX14" fmla="*/ 1991532 w 2386739"/>
              <a:gd name="connsiteY14" fmla="*/ 178230 h 488197"/>
              <a:gd name="connsiteX15" fmla="*/ 1914040 w 2386739"/>
              <a:gd name="connsiteY15" fmla="*/ 147234 h 488197"/>
              <a:gd name="connsiteX16" fmla="*/ 1518834 w 2386739"/>
              <a:gd name="connsiteY16" fmla="*/ 123986 h 488197"/>
              <a:gd name="connsiteX17" fmla="*/ 1472339 w 2386739"/>
              <a:gd name="connsiteY17" fmla="*/ 116237 h 488197"/>
              <a:gd name="connsiteX18" fmla="*/ 1363851 w 2386739"/>
              <a:gd name="connsiteY18" fmla="*/ 108488 h 488197"/>
              <a:gd name="connsiteX19" fmla="*/ 1340603 w 2386739"/>
              <a:gd name="connsiteY19" fmla="*/ 92990 h 488197"/>
              <a:gd name="connsiteX20" fmla="*/ 1278610 w 2386739"/>
              <a:gd name="connsiteY20" fmla="*/ 77491 h 488197"/>
              <a:gd name="connsiteX21" fmla="*/ 1224366 w 2386739"/>
              <a:gd name="connsiteY21" fmla="*/ 46495 h 488197"/>
              <a:gd name="connsiteX22" fmla="*/ 1170122 w 2386739"/>
              <a:gd name="connsiteY22" fmla="*/ 30997 h 488197"/>
              <a:gd name="connsiteX23" fmla="*/ 1139125 w 2386739"/>
              <a:gd name="connsiteY23" fmla="*/ 15498 h 488197"/>
              <a:gd name="connsiteX24" fmla="*/ 1061634 w 2386739"/>
              <a:gd name="connsiteY24" fmla="*/ 7749 h 488197"/>
              <a:gd name="connsiteX25" fmla="*/ 991891 w 2386739"/>
              <a:gd name="connsiteY25" fmla="*/ 0 h 488197"/>
              <a:gd name="connsiteX26" fmla="*/ 565688 w 2386739"/>
              <a:gd name="connsiteY26" fmla="*/ 7749 h 488197"/>
              <a:gd name="connsiteX27" fmla="*/ 503695 w 2386739"/>
              <a:gd name="connsiteY27" fmla="*/ 30997 h 488197"/>
              <a:gd name="connsiteX28" fmla="*/ 449451 w 2386739"/>
              <a:gd name="connsiteY28" fmla="*/ 46495 h 488197"/>
              <a:gd name="connsiteX29" fmla="*/ 426203 w 2386739"/>
              <a:gd name="connsiteY29" fmla="*/ 61993 h 488197"/>
              <a:gd name="connsiteX30" fmla="*/ 402956 w 2386739"/>
              <a:gd name="connsiteY30" fmla="*/ 69742 h 488197"/>
              <a:gd name="connsiteX31" fmla="*/ 340962 w 2386739"/>
              <a:gd name="connsiteY31" fmla="*/ 92990 h 488197"/>
              <a:gd name="connsiteX32" fmla="*/ 294467 w 2386739"/>
              <a:gd name="connsiteY32" fmla="*/ 123986 h 488197"/>
              <a:gd name="connsiteX33" fmla="*/ 271220 w 2386739"/>
              <a:gd name="connsiteY33" fmla="*/ 139485 h 488197"/>
              <a:gd name="connsiteX34" fmla="*/ 209227 w 2386739"/>
              <a:gd name="connsiteY34" fmla="*/ 170481 h 488197"/>
              <a:gd name="connsiteX35" fmla="*/ 178230 w 2386739"/>
              <a:gd name="connsiteY35" fmla="*/ 201478 h 488197"/>
              <a:gd name="connsiteX36" fmla="*/ 154983 w 2386739"/>
              <a:gd name="connsiteY36" fmla="*/ 224725 h 488197"/>
              <a:gd name="connsiteX37" fmla="*/ 139484 w 2386739"/>
              <a:gd name="connsiteY37" fmla="*/ 240224 h 488197"/>
              <a:gd name="connsiteX38" fmla="*/ 116237 w 2386739"/>
              <a:gd name="connsiteY38" fmla="*/ 255722 h 488197"/>
              <a:gd name="connsiteX39" fmla="*/ 92990 w 2386739"/>
              <a:gd name="connsiteY39" fmla="*/ 278969 h 488197"/>
              <a:gd name="connsiteX40" fmla="*/ 38745 w 2386739"/>
              <a:gd name="connsiteY40" fmla="*/ 317715 h 488197"/>
              <a:gd name="connsiteX41" fmla="*/ 0 w 2386739"/>
              <a:gd name="connsiteY41" fmla="*/ 333213 h 48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6739" h="488197">
                <a:moveTo>
                  <a:pt x="2386739" y="488197"/>
                </a:moveTo>
                <a:cubicBezTo>
                  <a:pt x="2382059" y="476498"/>
                  <a:pt x="2369396" y="437127"/>
                  <a:pt x="2355742" y="426203"/>
                </a:cubicBezTo>
                <a:cubicBezTo>
                  <a:pt x="2349364" y="421100"/>
                  <a:pt x="2340244" y="421037"/>
                  <a:pt x="2332495" y="418454"/>
                </a:cubicBezTo>
                <a:cubicBezTo>
                  <a:pt x="2284782" y="346889"/>
                  <a:pt x="2345673" y="434928"/>
                  <a:pt x="2301498" y="379708"/>
                </a:cubicBezTo>
                <a:cubicBezTo>
                  <a:pt x="2295680" y="372436"/>
                  <a:pt x="2292585" y="363046"/>
                  <a:pt x="2286000" y="356461"/>
                </a:cubicBezTo>
                <a:cubicBezTo>
                  <a:pt x="2245720" y="316182"/>
                  <a:pt x="2277930" y="363810"/>
                  <a:pt x="2247254" y="325464"/>
                </a:cubicBezTo>
                <a:cubicBezTo>
                  <a:pt x="2237505" y="313278"/>
                  <a:pt x="2230652" y="295356"/>
                  <a:pt x="2216257" y="286719"/>
                </a:cubicBezTo>
                <a:cubicBezTo>
                  <a:pt x="2209253" y="282516"/>
                  <a:pt x="2200316" y="282622"/>
                  <a:pt x="2193010" y="278969"/>
                </a:cubicBezTo>
                <a:cubicBezTo>
                  <a:pt x="2184680" y="274804"/>
                  <a:pt x="2178482" y="266741"/>
                  <a:pt x="2169762" y="263471"/>
                </a:cubicBezTo>
                <a:cubicBezTo>
                  <a:pt x="2157430" y="258847"/>
                  <a:pt x="2143874" y="258579"/>
                  <a:pt x="2131017" y="255722"/>
                </a:cubicBezTo>
                <a:cubicBezTo>
                  <a:pt x="2120620" y="253412"/>
                  <a:pt x="2110029" y="251613"/>
                  <a:pt x="2100020" y="247973"/>
                </a:cubicBezTo>
                <a:cubicBezTo>
                  <a:pt x="2081532" y="241250"/>
                  <a:pt x="2064041" y="232031"/>
                  <a:pt x="2045776" y="224725"/>
                </a:cubicBezTo>
                <a:cubicBezTo>
                  <a:pt x="2038192" y="221691"/>
                  <a:pt x="2030278" y="219559"/>
                  <a:pt x="2022529" y="216976"/>
                </a:cubicBezTo>
                <a:cubicBezTo>
                  <a:pt x="2017363" y="211810"/>
                  <a:pt x="2011594" y="207183"/>
                  <a:pt x="2007030" y="201478"/>
                </a:cubicBezTo>
                <a:cubicBezTo>
                  <a:pt x="2001212" y="194205"/>
                  <a:pt x="1998118" y="184816"/>
                  <a:pt x="1991532" y="178230"/>
                </a:cubicBezTo>
                <a:cubicBezTo>
                  <a:pt x="1970565" y="157263"/>
                  <a:pt x="1940687" y="155228"/>
                  <a:pt x="1914040" y="147234"/>
                </a:cubicBezTo>
                <a:cubicBezTo>
                  <a:pt x="1738429" y="94552"/>
                  <a:pt x="2017791" y="135075"/>
                  <a:pt x="1518834" y="123986"/>
                </a:cubicBezTo>
                <a:cubicBezTo>
                  <a:pt x="1503336" y="121403"/>
                  <a:pt x="1487973" y="117800"/>
                  <a:pt x="1472339" y="116237"/>
                </a:cubicBezTo>
                <a:cubicBezTo>
                  <a:pt x="1436264" y="112630"/>
                  <a:pt x="1399554" y="114788"/>
                  <a:pt x="1363851" y="108488"/>
                </a:cubicBezTo>
                <a:cubicBezTo>
                  <a:pt x="1354679" y="106870"/>
                  <a:pt x="1349323" y="96260"/>
                  <a:pt x="1340603" y="92990"/>
                </a:cubicBezTo>
                <a:cubicBezTo>
                  <a:pt x="1305219" y="79721"/>
                  <a:pt x="1307300" y="91836"/>
                  <a:pt x="1278610" y="77491"/>
                </a:cubicBezTo>
                <a:cubicBezTo>
                  <a:pt x="1233658" y="55014"/>
                  <a:pt x="1278691" y="66866"/>
                  <a:pt x="1224366" y="46495"/>
                </a:cubicBezTo>
                <a:cubicBezTo>
                  <a:pt x="1171947" y="26838"/>
                  <a:pt x="1213825" y="49727"/>
                  <a:pt x="1170122" y="30997"/>
                </a:cubicBezTo>
                <a:cubicBezTo>
                  <a:pt x="1159504" y="26446"/>
                  <a:pt x="1150421" y="17919"/>
                  <a:pt x="1139125" y="15498"/>
                </a:cubicBezTo>
                <a:cubicBezTo>
                  <a:pt x="1113742" y="10059"/>
                  <a:pt x="1087451" y="10466"/>
                  <a:pt x="1061634" y="7749"/>
                </a:cubicBezTo>
                <a:lnTo>
                  <a:pt x="991891" y="0"/>
                </a:lnTo>
                <a:lnTo>
                  <a:pt x="565688" y="7749"/>
                </a:lnTo>
                <a:cubicBezTo>
                  <a:pt x="539828" y="8626"/>
                  <a:pt x="526490" y="21228"/>
                  <a:pt x="503695" y="30997"/>
                </a:cubicBezTo>
                <a:cubicBezTo>
                  <a:pt x="488135" y="37666"/>
                  <a:pt x="465176" y="42564"/>
                  <a:pt x="449451" y="46495"/>
                </a:cubicBezTo>
                <a:cubicBezTo>
                  <a:pt x="441702" y="51661"/>
                  <a:pt x="434533" y="57828"/>
                  <a:pt x="426203" y="61993"/>
                </a:cubicBezTo>
                <a:cubicBezTo>
                  <a:pt x="418897" y="65646"/>
                  <a:pt x="410604" y="66874"/>
                  <a:pt x="402956" y="69742"/>
                </a:cubicBezTo>
                <a:cubicBezTo>
                  <a:pt x="328838" y="97537"/>
                  <a:pt x="393724" y="75403"/>
                  <a:pt x="340962" y="92990"/>
                </a:cubicBezTo>
                <a:lnTo>
                  <a:pt x="294467" y="123986"/>
                </a:lnTo>
                <a:cubicBezTo>
                  <a:pt x="286718" y="129152"/>
                  <a:pt x="279867" y="136026"/>
                  <a:pt x="271220" y="139485"/>
                </a:cubicBezTo>
                <a:cubicBezTo>
                  <a:pt x="245497" y="149774"/>
                  <a:pt x="229539" y="153070"/>
                  <a:pt x="209227" y="170481"/>
                </a:cubicBezTo>
                <a:cubicBezTo>
                  <a:pt x="198133" y="179990"/>
                  <a:pt x="188562" y="191146"/>
                  <a:pt x="178230" y="201478"/>
                </a:cubicBezTo>
                <a:lnTo>
                  <a:pt x="154983" y="224725"/>
                </a:lnTo>
                <a:cubicBezTo>
                  <a:pt x="149817" y="229891"/>
                  <a:pt x="145563" y="236171"/>
                  <a:pt x="139484" y="240224"/>
                </a:cubicBezTo>
                <a:cubicBezTo>
                  <a:pt x="131735" y="245390"/>
                  <a:pt x="123392" y="249760"/>
                  <a:pt x="116237" y="255722"/>
                </a:cubicBezTo>
                <a:cubicBezTo>
                  <a:pt x="107818" y="262738"/>
                  <a:pt x="101310" y="271837"/>
                  <a:pt x="92990" y="278969"/>
                </a:cubicBezTo>
                <a:cubicBezTo>
                  <a:pt x="84669" y="286101"/>
                  <a:pt x="51015" y="310704"/>
                  <a:pt x="38745" y="317715"/>
                </a:cubicBezTo>
                <a:cubicBezTo>
                  <a:pt x="9601" y="334368"/>
                  <a:pt x="18370" y="333213"/>
                  <a:pt x="0" y="333213"/>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160519" y="1927371"/>
            <a:ext cx="2224007" cy="133905"/>
          </a:xfrm>
          <a:custGeom>
            <a:avLst/>
            <a:gdLst>
              <a:gd name="connsiteX0" fmla="*/ 2224007 w 2224007"/>
              <a:gd name="connsiteY0" fmla="*/ 133905 h 133905"/>
              <a:gd name="connsiteX1" fmla="*/ 1774556 w 2224007"/>
              <a:gd name="connsiteY1" fmla="*/ 118406 h 133905"/>
              <a:gd name="connsiteX2" fmla="*/ 1720312 w 2224007"/>
              <a:gd name="connsiteY2" fmla="*/ 87410 h 133905"/>
              <a:gd name="connsiteX3" fmla="*/ 1673817 w 2224007"/>
              <a:gd name="connsiteY3" fmla="*/ 71911 h 133905"/>
              <a:gd name="connsiteX4" fmla="*/ 937648 w 2224007"/>
              <a:gd name="connsiteY4" fmla="*/ 56413 h 133905"/>
              <a:gd name="connsiteX5" fmla="*/ 898902 w 2224007"/>
              <a:gd name="connsiteY5" fmla="*/ 48664 h 133905"/>
              <a:gd name="connsiteX6" fmla="*/ 875655 w 2224007"/>
              <a:gd name="connsiteY6" fmla="*/ 40915 h 133905"/>
              <a:gd name="connsiteX7" fmla="*/ 759417 w 2224007"/>
              <a:gd name="connsiteY7" fmla="*/ 33166 h 133905"/>
              <a:gd name="connsiteX8" fmla="*/ 705173 w 2224007"/>
              <a:gd name="connsiteY8" fmla="*/ 17667 h 133905"/>
              <a:gd name="connsiteX9" fmla="*/ 666427 w 2224007"/>
              <a:gd name="connsiteY9" fmla="*/ 2169 h 133905"/>
              <a:gd name="connsiteX10" fmla="*/ 0 w 2224007"/>
              <a:gd name="connsiteY10" fmla="*/ 2169 h 13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4007" h="133905">
                <a:moveTo>
                  <a:pt x="2224007" y="133905"/>
                </a:moveTo>
                <a:lnTo>
                  <a:pt x="1774556" y="118406"/>
                </a:lnTo>
                <a:cubicBezTo>
                  <a:pt x="1748270" y="117113"/>
                  <a:pt x="1743275" y="98892"/>
                  <a:pt x="1720312" y="87410"/>
                </a:cubicBezTo>
                <a:cubicBezTo>
                  <a:pt x="1705700" y="80104"/>
                  <a:pt x="1690150" y="72255"/>
                  <a:pt x="1673817" y="71911"/>
                </a:cubicBezTo>
                <a:lnTo>
                  <a:pt x="937648" y="56413"/>
                </a:lnTo>
                <a:cubicBezTo>
                  <a:pt x="924733" y="53830"/>
                  <a:pt x="911680" y="51858"/>
                  <a:pt x="898902" y="48664"/>
                </a:cubicBezTo>
                <a:cubicBezTo>
                  <a:pt x="890978" y="46683"/>
                  <a:pt x="883773" y="41817"/>
                  <a:pt x="875655" y="40915"/>
                </a:cubicBezTo>
                <a:cubicBezTo>
                  <a:pt x="837060" y="36627"/>
                  <a:pt x="798163" y="35749"/>
                  <a:pt x="759417" y="33166"/>
                </a:cubicBezTo>
                <a:cubicBezTo>
                  <a:pt x="734997" y="27060"/>
                  <a:pt x="727403" y="26003"/>
                  <a:pt x="705173" y="17667"/>
                </a:cubicBezTo>
                <a:cubicBezTo>
                  <a:pt x="692148" y="12783"/>
                  <a:pt x="680334" y="2475"/>
                  <a:pt x="666427" y="2169"/>
                </a:cubicBezTo>
                <a:cubicBezTo>
                  <a:pt x="444338" y="-2712"/>
                  <a:pt x="222142" y="2169"/>
                  <a:pt x="0" y="2169"/>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065911" y="2014501"/>
            <a:ext cx="2388356" cy="488578"/>
          </a:xfrm>
          <a:custGeom>
            <a:avLst/>
            <a:gdLst>
              <a:gd name="connsiteX0" fmla="*/ 2388356 w 2388356"/>
              <a:gd name="connsiteY0" fmla="*/ 170760 h 488578"/>
              <a:gd name="connsiteX1" fmla="*/ 2334112 w 2388356"/>
              <a:gd name="connsiteY1" fmla="*/ 178509 h 488578"/>
              <a:gd name="connsiteX2" fmla="*/ 2264370 w 2388356"/>
              <a:gd name="connsiteY2" fmla="*/ 194007 h 488578"/>
              <a:gd name="connsiteX3" fmla="*/ 2241123 w 2388356"/>
              <a:gd name="connsiteY3" fmla="*/ 201757 h 488578"/>
              <a:gd name="connsiteX4" fmla="*/ 2217875 w 2388356"/>
              <a:gd name="connsiteY4" fmla="*/ 256001 h 488578"/>
              <a:gd name="connsiteX5" fmla="*/ 2202377 w 2388356"/>
              <a:gd name="connsiteY5" fmla="*/ 302496 h 488578"/>
              <a:gd name="connsiteX6" fmla="*/ 2163631 w 2388356"/>
              <a:gd name="connsiteY6" fmla="*/ 333492 h 488578"/>
              <a:gd name="connsiteX7" fmla="*/ 2132634 w 2388356"/>
              <a:gd name="connsiteY7" fmla="*/ 348991 h 488578"/>
              <a:gd name="connsiteX8" fmla="*/ 2109387 w 2388356"/>
              <a:gd name="connsiteY8" fmla="*/ 364489 h 488578"/>
              <a:gd name="connsiteX9" fmla="*/ 2031895 w 2388356"/>
              <a:gd name="connsiteY9" fmla="*/ 387736 h 488578"/>
              <a:gd name="connsiteX10" fmla="*/ 2016397 w 2388356"/>
              <a:gd name="connsiteY10" fmla="*/ 410984 h 488578"/>
              <a:gd name="connsiteX11" fmla="*/ 1993150 w 2388356"/>
              <a:gd name="connsiteY11" fmla="*/ 426482 h 488578"/>
              <a:gd name="connsiteX12" fmla="*/ 1907909 w 2388356"/>
              <a:gd name="connsiteY12" fmla="*/ 449730 h 488578"/>
              <a:gd name="connsiteX13" fmla="*/ 1884662 w 2388356"/>
              <a:gd name="connsiteY13" fmla="*/ 457479 h 488578"/>
              <a:gd name="connsiteX14" fmla="*/ 1869163 w 2388356"/>
              <a:gd name="connsiteY14" fmla="*/ 472977 h 488578"/>
              <a:gd name="connsiteX15" fmla="*/ 1303475 w 2388356"/>
              <a:gd name="connsiteY15" fmla="*/ 480726 h 488578"/>
              <a:gd name="connsiteX16" fmla="*/ 1256980 w 2388356"/>
              <a:gd name="connsiteY16" fmla="*/ 472977 h 488578"/>
              <a:gd name="connsiteX17" fmla="*/ 1202736 w 2388356"/>
              <a:gd name="connsiteY17" fmla="*/ 465228 h 488578"/>
              <a:gd name="connsiteX18" fmla="*/ 1179489 w 2388356"/>
              <a:gd name="connsiteY18" fmla="*/ 457479 h 488578"/>
              <a:gd name="connsiteX19" fmla="*/ 1016756 w 2388356"/>
              <a:gd name="connsiteY19" fmla="*/ 449730 h 488578"/>
              <a:gd name="connsiteX20" fmla="*/ 985760 w 2388356"/>
              <a:gd name="connsiteY20" fmla="*/ 441980 h 488578"/>
              <a:gd name="connsiteX21" fmla="*/ 900519 w 2388356"/>
              <a:gd name="connsiteY21" fmla="*/ 426482 h 488578"/>
              <a:gd name="connsiteX22" fmla="*/ 838526 w 2388356"/>
              <a:gd name="connsiteY22" fmla="*/ 418733 h 488578"/>
              <a:gd name="connsiteX23" fmla="*/ 792031 w 2388356"/>
              <a:gd name="connsiteY23" fmla="*/ 403235 h 488578"/>
              <a:gd name="connsiteX24" fmla="*/ 373577 w 2388356"/>
              <a:gd name="connsiteY24" fmla="*/ 379987 h 488578"/>
              <a:gd name="connsiteX25" fmla="*/ 334831 w 2388356"/>
              <a:gd name="connsiteY25" fmla="*/ 356740 h 488578"/>
              <a:gd name="connsiteX26" fmla="*/ 280587 w 2388356"/>
              <a:gd name="connsiteY26" fmla="*/ 341241 h 488578"/>
              <a:gd name="connsiteX27" fmla="*/ 257339 w 2388356"/>
              <a:gd name="connsiteY27" fmla="*/ 310245 h 488578"/>
              <a:gd name="connsiteX28" fmla="*/ 210845 w 2388356"/>
              <a:gd name="connsiteY28" fmla="*/ 263750 h 488578"/>
              <a:gd name="connsiteX29" fmla="*/ 195346 w 2388356"/>
              <a:gd name="connsiteY29" fmla="*/ 217255 h 488578"/>
              <a:gd name="connsiteX30" fmla="*/ 172099 w 2388356"/>
              <a:gd name="connsiteY30" fmla="*/ 194007 h 488578"/>
              <a:gd name="connsiteX31" fmla="*/ 156601 w 2388356"/>
              <a:gd name="connsiteY31" fmla="*/ 170760 h 488578"/>
              <a:gd name="connsiteX32" fmla="*/ 110106 w 2388356"/>
              <a:gd name="connsiteY32" fmla="*/ 124265 h 488578"/>
              <a:gd name="connsiteX33" fmla="*/ 79109 w 2388356"/>
              <a:gd name="connsiteY33" fmla="*/ 85519 h 488578"/>
              <a:gd name="connsiteX34" fmla="*/ 63611 w 2388356"/>
              <a:gd name="connsiteY34" fmla="*/ 62272 h 488578"/>
              <a:gd name="connsiteX35" fmla="*/ 17116 w 2388356"/>
              <a:gd name="connsiteY35" fmla="*/ 15777 h 488578"/>
              <a:gd name="connsiteX36" fmla="*/ 1617 w 2388356"/>
              <a:gd name="connsiteY36" fmla="*/ 279 h 488578"/>
              <a:gd name="connsiteX37" fmla="*/ 24865 w 2388356"/>
              <a:gd name="connsiteY37" fmla="*/ 8028 h 48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88356" h="488578">
                <a:moveTo>
                  <a:pt x="2388356" y="170760"/>
                </a:moveTo>
                <a:cubicBezTo>
                  <a:pt x="2370275" y="173343"/>
                  <a:pt x="2352128" y="175506"/>
                  <a:pt x="2334112" y="178509"/>
                </a:cubicBezTo>
                <a:cubicBezTo>
                  <a:pt x="2314943" y="181704"/>
                  <a:pt x="2283870" y="188435"/>
                  <a:pt x="2264370" y="194007"/>
                </a:cubicBezTo>
                <a:cubicBezTo>
                  <a:pt x="2256516" y="196251"/>
                  <a:pt x="2248872" y="199174"/>
                  <a:pt x="2241123" y="201757"/>
                </a:cubicBezTo>
                <a:cubicBezTo>
                  <a:pt x="2216534" y="238638"/>
                  <a:pt x="2231522" y="210511"/>
                  <a:pt x="2217875" y="256001"/>
                </a:cubicBezTo>
                <a:cubicBezTo>
                  <a:pt x="2213181" y="271649"/>
                  <a:pt x="2213929" y="290945"/>
                  <a:pt x="2202377" y="302496"/>
                </a:cubicBezTo>
                <a:cubicBezTo>
                  <a:pt x="2185405" y="319467"/>
                  <a:pt x="2186440" y="320458"/>
                  <a:pt x="2163631" y="333492"/>
                </a:cubicBezTo>
                <a:cubicBezTo>
                  <a:pt x="2153601" y="339223"/>
                  <a:pt x="2142664" y="343260"/>
                  <a:pt x="2132634" y="348991"/>
                </a:cubicBezTo>
                <a:cubicBezTo>
                  <a:pt x="2124548" y="353612"/>
                  <a:pt x="2117897" y="360707"/>
                  <a:pt x="2109387" y="364489"/>
                </a:cubicBezTo>
                <a:cubicBezTo>
                  <a:pt x="2085130" y="375270"/>
                  <a:pt x="2057656" y="381296"/>
                  <a:pt x="2031895" y="387736"/>
                </a:cubicBezTo>
                <a:cubicBezTo>
                  <a:pt x="2026729" y="395485"/>
                  <a:pt x="2022982" y="404398"/>
                  <a:pt x="2016397" y="410984"/>
                </a:cubicBezTo>
                <a:cubicBezTo>
                  <a:pt x="2009812" y="417569"/>
                  <a:pt x="2001660" y="422700"/>
                  <a:pt x="1993150" y="426482"/>
                </a:cubicBezTo>
                <a:cubicBezTo>
                  <a:pt x="1950406" y="445479"/>
                  <a:pt x="1949576" y="439313"/>
                  <a:pt x="1907909" y="449730"/>
                </a:cubicBezTo>
                <a:cubicBezTo>
                  <a:pt x="1899985" y="451711"/>
                  <a:pt x="1892411" y="454896"/>
                  <a:pt x="1884662" y="457479"/>
                </a:cubicBezTo>
                <a:cubicBezTo>
                  <a:pt x="1879496" y="462645"/>
                  <a:pt x="1876435" y="472268"/>
                  <a:pt x="1869163" y="472977"/>
                </a:cubicBezTo>
                <a:cubicBezTo>
                  <a:pt x="1621333" y="497155"/>
                  <a:pt x="1543972" y="487799"/>
                  <a:pt x="1303475" y="480726"/>
                </a:cubicBezTo>
                <a:lnTo>
                  <a:pt x="1256980" y="472977"/>
                </a:lnTo>
                <a:cubicBezTo>
                  <a:pt x="1238927" y="470200"/>
                  <a:pt x="1220646" y="468810"/>
                  <a:pt x="1202736" y="465228"/>
                </a:cubicBezTo>
                <a:cubicBezTo>
                  <a:pt x="1194726" y="463626"/>
                  <a:pt x="1187629" y="458157"/>
                  <a:pt x="1179489" y="457479"/>
                </a:cubicBezTo>
                <a:cubicBezTo>
                  <a:pt x="1125371" y="452969"/>
                  <a:pt x="1071000" y="452313"/>
                  <a:pt x="1016756" y="449730"/>
                </a:cubicBezTo>
                <a:cubicBezTo>
                  <a:pt x="1006424" y="447147"/>
                  <a:pt x="996156" y="444290"/>
                  <a:pt x="985760" y="441980"/>
                </a:cubicBezTo>
                <a:cubicBezTo>
                  <a:pt x="961735" y="436641"/>
                  <a:pt x="924065" y="429846"/>
                  <a:pt x="900519" y="426482"/>
                </a:cubicBezTo>
                <a:cubicBezTo>
                  <a:pt x="879903" y="423537"/>
                  <a:pt x="859190" y="421316"/>
                  <a:pt x="838526" y="418733"/>
                </a:cubicBezTo>
                <a:lnTo>
                  <a:pt x="792031" y="403235"/>
                </a:lnTo>
                <a:cubicBezTo>
                  <a:pt x="643697" y="353789"/>
                  <a:pt x="777218" y="395816"/>
                  <a:pt x="373577" y="379987"/>
                </a:cubicBezTo>
                <a:cubicBezTo>
                  <a:pt x="360662" y="372238"/>
                  <a:pt x="348303" y="363476"/>
                  <a:pt x="334831" y="356740"/>
                </a:cubicBezTo>
                <a:cubicBezTo>
                  <a:pt x="323716" y="351183"/>
                  <a:pt x="290515" y="343723"/>
                  <a:pt x="280587" y="341241"/>
                </a:cubicBezTo>
                <a:cubicBezTo>
                  <a:pt x="272838" y="330909"/>
                  <a:pt x="265979" y="319845"/>
                  <a:pt x="257339" y="310245"/>
                </a:cubicBezTo>
                <a:cubicBezTo>
                  <a:pt x="242677" y="293954"/>
                  <a:pt x="210845" y="263750"/>
                  <a:pt x="210845" y="263750"/>
                </a:cubicBezTo>
                <a:cubicBezTo>
                  <a:pt x="205679" y="248252"/>
                  <a:pt x="206898" y="228807"/>
                  <a:pt x="195346" y="217255"/>
                </a:cubicBezTo>
                <a:cubicBezTo>
                  <a:pt x="187597" y="209506"/>
                  <a:pt x="179115" y="202426"/>
                  <a:pt x="172099" y="194007"/>
                </a:cubicBezTo>
                <a:cubicBezTo>
                  <a:pt x="166137" y="186852"/>
                  <a:pt x="162788" y="177721"/>
                  <a:pt x="156601" y="170760"/>
                </a:cubicBezTo>
                <a:cubicBezTo>
                  <a:pt x="142039" y="154378"/>
                  <a:pt x="122264" y="142501"/>
                  <a:pt x="110106" y="124265"/>
                </a:cubicBezTo>
                <a:cubicBezTo>
                  <a:pt x="62393" y="52700"/>
                  <a:pt x="123284" y="140739"/>
                  <a:pt x="79109" y="85519"/>
                </a:cubicBezTo>
                <a:cubicBezTo>
                  <a:pt x="73291" y="78247"/>
                  <a:pt x="69798" y="69233"/>
                  <a:pt x="63611" y="62272"/>
                </a:cubicBezTo>
                <a:cubicBezTo>
                  <a:pt x="49049" y="45890"/>
                  <a:pt x="32614" y="31275"/>
                  <a:pt x="17116" y="15777"/>
                </a:cubicBezTo>
                <a:cubicBezTo>
                  <a:pt x="11950" y="10611"/>
                  <a:pt x="-5314" y="-2031"/>
                  <a:pt x="1617" y="279"/>
                </a:cubicBezTo>
                <a:lnTo>
                  <a:pt x="24865" y="8028"/>
                </a:ln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95119" y="1143000"/>
            <a:ext cx="304800" cy="369332"/>
          </a:xfrm>
          <a:prstGeom prst="rect">
            <a:avLst/>
          </a:prstGeom>
          <a:noFill/>
        </p:spPr>
        <p:txBody>
          <a:bodyPr wrap="square" rtlCol="0">
            <a:spAutoFit/>
          </a:bodyPr>
          <a:lstStyle/>
          <a:p>
            <a:r>
              <a:rPr lang="en-US" altLang="zh-CN" dirty="0">
                <a:solidFill>
                  <a:srgbClr val="FF0000"/>
                </a:solidFill>
              </a:rPr>
              <a:t>A</a:t>
            </a:r>
            <a:endParaRPr lang="en-US" dirty="0">
              <a:solidFill>
                <a:srgbClr val="FF0000"/>
              </a:solidFill>
            </a:endParaRPr>
          </a:p>
        </p:txBody>
      </p:sp>
      <p:sp>
        <p:nvSpPr>
          <p:cNvPr id="14" name="TextBox 13"/>
          <p:cNvSpPr txBox="1"/>
          <p:nvPr/>
        </p:nvSpPr>
        <p:spPr>
          <a:xfrm>
            <a:off x="5791200" y="1647363"/>
            <a:ext cx="304800" cy="369332"/>
          </a:xfrm>
          <a:prstGeom prst="rect">
            <a:avLst/>
          </a:prstGeom>
          <a:noFill/>
        </p:spPr>
        <p:txBody>
          <a:bodyPr wrap="square" rtlCol="0">
            <a:spAutoFit/>
          </a:bodyPr>
          <a:lstStyle/>
          <a:p>
            <a:r>
              <a:rPr lang="en-US" dirty="0">
                <a:solidFill>
                  <a:srgbClr val="FF0000"/>
                </a:solidFill>
              </a:rPr>
              <a:t>B</a:t>
            </a:r>
          </a:p>
        </p:txBody>
      </p:sp>
      <p:sp>
        <p:nvSpPr>
          <p:cNvPr id="15" name="TextBox 14"/>
          <p:cNvSpPr txBox="1"/>
          <p:nvPr/>
        </p:nvSpPr>
        <p:spPr>
          <a:xfrm>
            <a:off x="6019800" y="2162014"/>
            <a:ext cx="304800" cy="369332"/>
          </a:xfrm>
          <a:prstGeom prst="rect">
            <a:avLst/>
          </a:prstGeom>
          <a:noFill/>
        </p:spPr>
        <p:txBody>
          <a:bodyPr wrap="square" rtlCol="0">
            <a:spAutoFit/>
          </a:bodyPr>
          <a:lstStyle/>
          <a:p>
            <a:r>
              <a:rPr lang="en-US" dirty="0">
                <a:solidFill>
                  <a:srgbClr val="FF0000"/>
                </a:solidFill>
              </a:rPr>
              <a:t>C</a:t>
            </a:r>
          </a:p>
        </p:txBody>
      </p:sp>
      <p:sp>
        <p:nvSpPr>
          <p:cNvPr id="17" name="Rounded Rectangle 16"/>
          <p:cNvSpPr/>
          <p:nvPr/>
        </p:nvSpPr>
        <p:spPr>
          <a:xfrm>
            <a:off x="10032362" y="1377239"/>
            <a:ext cx="457200" cy="310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8" name="TextBox 17"/>
          <p:cNvSpPr txBox="1"/>
          <p:nvPr/>
        </p:nvSpPr>
        <p:spPr>
          <a:xfrm>
            <a:off x="10629900" y="1342251"/>
            <a:ext cx="533400" cy="369332"/>
          </a:xfrm>
          <a:prstGeom prst="rect">
            <a:avLst/>
          </a:prstGeom>
          <a:noFill/>
        </p:spPr>
        <p:txBody>
          <a:bodyPr wrap="square" rtlCol="0">
            <a:spAutoFit/>
          </a:bodyPr>
          <a:lstStyle/>
          <a:p>
            <a:r>
              <a:rPr lang="zh-CN" altLang="en-US" dirty="0"/>
              <a:t>和</a:t>
            </a:r>
            <a:endParaRPr lang="en-US" dirty="0"/>
          </a:p>
        </p:txBody>
      </p:sp>
      <p:sp>
        <p:nvSpPr>
          <p:cNvPr id="21" name="Rounded Rectangle 20"/>
          <p:cNvSpPr/>
          <p:nvPr/>
        </p:nvSpPr>
        <p:spPr>
          <a:xfrm>
            <a:off x="11140470" y="1371600"/>
            <a:ext cx="457200" cy="310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2" name="Rounded Rectangle 21"/>
          <p:cNvSpPr/>
          <p:nvPr/>
        </p:nvSpPr>
        <p:spPr>
          <a:xfrm>
            <a:off x="9886950" y="2376029"/>
            <a:ext cx="457200" cy="310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9" name="TextBox 18"/>
          <p:cNvSpPr txBox="1"/>
          <p:nvPr/>
        </p:nvSpPr>
        <p:spPr>
          <a:xfrm>
            <a:off x="10363200" y="2353116"/>
            <a:ext cx="1813719" cy="923330"/>
          </a:xfrm>
          <a:prstGeom prst="rect">
            <a:avLst/>
          </a:prstGeom>
          <a:noFill/>
        </p:spPr>
        <p:txBody>
          <a:bodyPr wrap="square" rtlCol="0">
            <a:spAutoFit/>
          </a:bodyPr>
          <a:lstStyle/>
          <a:p>
            <a:r>
              <a:rPr lang="zh-CN" altLang="en-US" dirty="0"/>
              <a:t>是難以行走的路線，因為要經過廣闊的沙漠。</a:t>
            </a:r>
            <a:endParaRPr lang="en-US" dirty="0"/>
          </a:p>
        </p:txBody>
      </p:sp>
      <p:sp>
        <p:nvSpPr>
          <p:cNvPr id="23" name="TextBox 15"/>
          <p:cNvSpPr txBox="1"/>
          <p:nvPr/>
        </p:nvSpPr>
        <p:spPr>
          <a:xfrm>
            <a:off x="9676984" y="127338"/>
            <a:ext cx="2286417" cy="1200329"/>
          </a:xfrm>
          <a:prstGeom prst="rect">
            <a:avLst/>
          </a:prstGeom>
          <a:noFill/>
        </p:spPr>
        <p:txBody>
          <a:bodyPr wrap="square" rtlCol="0">
            <a:spAutoFit/>
          </a:bodyPr>
          <a:lstStyle/>
          <a:p>
            <a:r>
              <a:rPr lang="zh-TW" altLang="en-US" dirty="0">
                <a:latin typeface="SimSun" panose="02010600030101010101" pitchFamily="2" charset="-122"/>
                <a:ea typeface="SimSun" panose="02010600030101010101" pitchFamily="2" charset="-122"/>
              </a:rPr>
              <a:t>活動：</a:t>
            </a:r>
            <a:r>
              <a:rPr lang="zh-CN" altLang="en-US" dirty="0">
                <a:latin typeface="+mn-ea"/>
              </a:rPr>
              <a:t>從玉門關進入西域，只有兩條路線有機會去到大月氏。這兩條路線是：</a:t>
            </a:r>
            <a:endParaRPr lang="en-US" dirty="0">
              <a:latin typeface="+mn-ea"/>
            </a:endParaRPr>
          </a:p>
        </p:txBody>
      </p:sp>
      <p:sp>
        <p:nvSpPr>
          <p:cNvPr id="8" name="Rectangle 7"/>
          <p:cNvSpPr/>
          <p:nvPr/>
        </p:nvSpPr>
        <p:spPr>
          <a:xfrm>
            <a:off x="10107076" y="1342251"/>
            <a:ext cx="317716" cy="369332"/>
          </a:xfrm>
          <a:prstGeom prst="rect">
            <a:avLst/>
          </a:prstGeom>
        </p:spPr>
        <p:txBody>
          <a:bodyPr wrap="none">
            <a:spAutoFit/>
          </a:bodyPr>
          <a:lstStyle/>
          <a:p>
            <a:pPr algn="ctr"/>
            <a:r>
              <a:rPr lang="en-US" altLang="zh-CN" dirty="0">
                <a:solidFill>
                  <a:srgbClr val="FF0000"/>
                </a:solidFill>
              </a:rPr>
              <a:t>A</a:t>
            </a:r>
            <a:endParaRPr lang="en-US" altLang="zh-TW" dirty="0">
              <a:solidFill>
                <a:srgbClr val="FF0000"/>
              </a:solidFill>
            </a:endParaRPr>
          </a:p>
        </p:txBody>
      </p:sp>
      <p:sp>
        <p:nvSpPr>
          <p:cNvPr id="16" name="Rectangle 15"/>
          <p:cNvSpPr/>
          <p:nvPr/>
        </p:nvSpPr>
        <p:spPr>
          <a:xfrm>
            <a:off x="11214359" y="1342558"/>
            <a:ext cx="308097" cy="369332"/>
          </a:xfrm>
          <a:prstGeom prst="rect">
            <a:avLst/>
          </a:prstGeom>
        </p:spPr>
        <p:txBody>
          <a:bodyPr wrap="none">
            <a:spAutoFit/>
          </a:bodyPr>
          <a:lstStyle/>
          <a:p>
            <a:pPr algn="ctr"/>
            <a:r>
              <a:rPr lang="en-US" altLang="zh-TW" dirty="0">
                <a:solidFill>
                  <a:srgbClr val="FF0000"/>
                </a:solidFill>
              </a:rPr>
              <a:t>C</a:t>
            </a:r>
          </a:p>
        </p:txBody>
      </p:sp>
      <p:sp>
        <p:nvSpPr>
          <p:cNvPr id="20" name="Rectangle 19"/>
          <p:cNvSpPr/>
          <p:nvPr/>
        </p:nvSpPr>
        <p:spPr>
          <a:xfrm>
            <a:off x="9971269" y="2376029"/>
            <a:ext cx="309700" cy="369332"/>
          </a:xfrm>
          <a:prstGeom prst="rect">
            <a:avLst/>
          </a:prstGeom>
        </p:spPr>
        <p:txBody>
          <a:bodyPr wrap="none">
            <a:spAutoFit/>
          </a:bodyPr>
          <a:lstStyle/>
          <a:p>
            <a:pPr algn="ctr"/>
            <a:r>
              <a:rPr lang="en-US" altLang="zh-CN" dirty="0">
                <a:solidFill>
                  <a:srgbClr val="FF0000"/>
                </a:solidFill>
              </a:rPr>
              <a:t>B</a:t>
            </a:r>
            <a:endParaRPr lang="en-US" altLang="zh-TW" dirty="0">
              <a:solidFill>
                <a:srgbClr val="FF0000"/>
              </a:solidFill>
            </a:endParaRPr>
          </a:p>
        </p:txBody>
      </p:sp>
    </p:spTree>
    <p:extLst>
      <p:ext uri="{BB962C8B-B14F-4D97-AF65-F5344CB8AC3E}">
        <p14:creationId xmlns:p14="http://schemas.microsoft.com/office/powerpoint/2010/main" val="128561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82" y="-3875"/>
            <a:ext cx="9586119" cy="684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724400" y="1752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7257081" y="1260298"/>
            <a:ext cx="1448446" cy="369332"/>
          </a:xfrm>
          <a:prstGeom prst="rect">
            <a:avLst/>
          </a:prstGeom>
          <a:noFill/>
        </p:spPr>
        <p:txBody>
          <a:bodyPr wrap="square" rtlCol="0">
            <a:spAutoFit/>
          </a:bodyPr>
          <a:lstStyle/>
          <a:p>
            <a:r>
              <a:rPr lang="en-US" altLang="zh-CN" dirty="0" err="1">
                <a:latin typeface="Times New Roman" panose="02020603050405020304" pitchFamily="18" charset="0"/>
                <a:ea typeface="隶书" panose="02010509060101010101" pitchFamily="49" charset="-122"/>
                <a:cs typeface="Times New Roman" panose="02020603050405020304" pitchFamily="18" charset="0"/>
              </a:rPr>
              <a:t>Yumen</a:t>
            </a:r>
            <a:r>
              <a:rPr lang="en-US" altLang="zh-CN" dirty="0">
                <a:latin typeface="Times New Roman" panose="02020603050405020304" pitchFamily="18" charset="0"/>
                <a:ea typeface="隶书" panose="02010509060101010101" pitchFamily="49" charset="-122"/>
                <a:cs typeface="Times New Roman" panose="02020603050405020304" pitchFamily="18" charset="0"/>
              </a:rPr>
              <a:t> Pass</a:t>
            </a:r>
            <a:endParaRPr lang="en-US" dirty="0">
              <a:latin typeface="Times New Roman" panose="02020603050405020304" pitchFamily="18" charset="0"/>
              <a:ea typeface="隶书" panose="02010509060101010101" pitchFamily="49" charset="-122"/>
              <a:cs typeface="Times New Roman" panose="02020603050405020304" pitchFamily="18" charset="0"/>
            </a:endParaRPr>
          </a:p>
        </p:txBody>
      </p:sp>
      <p:sp>
        <p:nvSpPr>
          <p:cNvPr id="5" name="TextBox 4"/>
          <p:cNvSpPr txBox="1"/>
          <p:nvPr/>
        </p:nvSpPr>
        <p:spPr>
          <a:xfrm>
            <a:off x="8153400" y="3581400"/>
            <a:ext cx="1447800" cy="369332"/>
          </a:xfrm>
          <a:prstGeom prst="rect">
            <a:avLst/>
          </a:prstGeom>
          <a:noFill/>
        </p:spPr>
        <p:txBody>
          <a:bodyPr wrap="square" rtlCol="0">
            <a:spAutoFit/>
          </a:bodyPr>
          <a:lstStyle/>
          <a:p>
            <a:r>
              <a:rPr lang="en-US" altLang="zh-CN" dirty="0" err="1">
                <a:latin typeface="Times New Roman" panose="02020603050405020304" pitchFamily="18" charset="0"/>
                <a:ea typeface="隶书" panose="02010509060101010101" pitchFamily="49" charset="-122"/>
                <a:cs typeface="Times New Roman" panose="02020603050405020304" pitchFamily="18" charset="0"/>
              </a:rPr>
              <a:t>Chang’an</a:t>
            </a:r>
            <a:endParaRPr lang="en-US" dirty="0">
              <a:latin typeface="Times New Roman" panose="02020603050405020304" pitchFamily="18" charset="0"/>
              <a:ea typeface="隶书" panose="02010509060101010101" pitchFamily="49" charset="-122"/>
              <a:cs typeface="Times New Roman" panose="02020603050405020304" pitchFamily="18" charset="0"/>
            </a:endParaRPr>
          </a:p>
        </p:txBody>
      </p:sp>
      <p:sp>
        <p:nvSpPr>
          <p:cNvPr id="9" name="Freeform 8"/>
          <p:cNvSpPr/>
          <p:nvPr/>
        </p:nvSpPr>
        <p:spPr>
          <a:xfrm>
            <a:off x="7880471" y="2177512"/>
            <a:ext cx="953146" cy="1263112"/>
          </a:xfrm>
          <a:custGeom>
            <a:avLst/>
            <a:gdLst>
              <a:gd name="connsiteX0" fmla="*/ 953146 w 953146"/>
              <a:gd name="connsiteY0" fmla="*/ 1263112 h 1263112"/>
              <a:gd name="connsiteX1" fmla="*/ 937647 w 953146"/>
              <a:gd name="connsiteY1" fmla="*/ 1224366 h 1263112"/>
              <a:gd name="connsiteX2" fmla="*/ 914400 w 953146"/>
              <a:gd name="connsiteY2" fmla="*/ 1201119 h 1263112"/>
              <a:gd name="connsiteX3" fmla="*/ 891152 w 953146"/>
              <a:gd name="connsiteY3" fmla="*/ 1154624 h 1263112"/>
              <a:gd name="connsiteX4" fmla="*/ 883403 w 953146"/>
              <a:gd name="connsiteY4" fmla="*/ 1123627 h 1263112"/>
              <a:gd name="connsiteX5" fmla="*/ 836908 w 953146"/>
              <a:gd name="connsiteY5" fmla="*/ 1069383 h 1263112"/>
              <a:gd name="connsiteX6" fmla="*/ 798163 w 953146"/>
              <a:gd name="connsiteY6" fmla="*/ 1022888 h 1263112"/>
              <a:gd name="connsiteX7" fmla="*/ 767166 w 953146"/>
              <a:gd name="connsiteY7" fmla="*/ 1007390 h 1263112"/>
              <a:gd name="connsiteX8" fmla="*/ 743918 w 953146"/>
              <a:gd name="connsiteY8" fmla="*/ 968644 h 1263112"/>
              <a:gd name="connsiteX9" fmla="*/ 712922 w 953146"/>
              <a:gd name="connsiteY9" fmla="*/ 922149 h 1263112"/>
              <a:gd name="connsiteX10" fmla="*/ 705173 w 953146"/>
              <a:gd name="connsiteY10" fmla="*/ 860156 h 1263112"/>
              <a:gd name="connsiteX11" fmla="*/ 627681 w 953146"/>
              <a:gd name="connsiteY11" fmla="*/ 767166 h 1263112"/>
              <a:gd name="connsiteX12" fmla="*/ 604434 w 953146"/>
              <a:gd name="connsiteY12" fmla="*/ 743919 h 1263112"/>
              <a:gd name="connsiteX13" fmla="*/ 542441 w 953146"/>
              <a:gd name="connsiteY13" fmla="*/ 674176 h 1263112"/>
              <a:gd name="connsiteX14" fmla="*/ 526942 w 953146"/>
              <a:gd name="connsiteY14" fmla="*/ 658678 h 1263112"/>
              <a:gd name="connsiteX15" fmla="*/ 503695 w 953146"/>
              <a:gd name="connsiteY15" fmla="*/ 643180 h 1263112"/>
              <a:gd name="connsiteX16" fmla="*/ 488196 w 953146"/>
              <a:gd name="connsiteY16" fmla="*/ 627681 h 1263112"/>
              <a:gd name="connsiteX17" fmla="*/ 433952 w 953146"/>
              <a:gd name="connsiteY17" fmla="*/ 588935 h 1263112"/>
              <a:gd name="connsiteX18" fmla="*/ 426203 w 953146"/>
              <a:gd name="connsiteY18" fmla="*/ 565688 h 1263112"/>
              <a:gd name="connsiteX19" fmla="*/ 387457 w 953146"/>
              <a:gd name="connsiteY19" fmla="*/ 526942 h 1263112"/>
              <a:gd name="connsiteX20" fmla="*/ 364210 w 953146"/>
              <a:gd name="connsiteY20" fmla="*/ 480447 h 1263112"/>
              <a:gd name="connsiteX21" fmla="*/ 333213 w 953146"/>
              <a:gd name="connsiteY21" fmla="*/ 433952 h 1263112"/>
              <a:gd name="connsiteX22" fmla="*/ 302217 w 953146"/>
              <a:gd name="connsiteY22" fmla="*/ 348712 h 1263112"/>
              <a:gd name="connsiteX23" fmla="*/ 286718 w 953146"/>
              <a:gd name="connsiteY23" fmla="*/ 302217 h 1263112"/>
              <a:gd name="connsiteX24" fmla="*/ 278969 w 953146"/>
              <a:gd name="connsiteY24" fmla="*/ 247973 h 1263112"/>
              <a:gd name="connsiteX25" fmla="*/ 263471 w 953146"/>
              <a:gd name="connsiteY25" fmla="*/ 232474 h 1263112"/>
              <a:gd name="connsiteX26" fmla="*/ 247973 w 953146"/>
              <a:gd name="connsiteY26" fmla="*/ 209227 h 1263112"/>
              <a:gd name="connsiteX27" fmla="*/ 209227 w 953146"/>
              <a:gd name="connsiteY27" fmla="*/ 170481 h 1263112"/>
              <a:gd name="connsiteX28" fmla="*/ 193729 w 953146"/>
              <a:gd name="connsiteY28" fmla="*/ 139485 h 1263112"/>
              <a:gd name="connsiteX29" fmla="*/ 170481 w 953146"/>
              <a:gd name="connsiteY29" fmla="*/ 123986 h 1263112"/>
              <a:gd name="connsiteX30" fmla="*/ 131735 w 953146"/>
              <a:gd name="connsiteY30" fmla="*/ 100739 h 1263112"/>
              <a:gd name="connsiteX31" fmla="*/ 92990 w 953146"/>
              <a:gd name="connsiteY31" fmla="*/ 69742 h 1263112"/>
              <a:gd name="connsiteX32" fmla="*/ 46495 w 953146"/>
              <a:gd name="connsiteY32" fmla="*/ 38746 h 1263112"/>
              <a:gd name="connsiteX33" fmla="*/ 23247 w 953146"/>
              <a:gd name="connsiteY33" fmla="*/ 23247 h 1263112"/>
              <a:gd name="connsiteX34" fmla="*/ 0 w 953146"/>
              <a:gd name="connsiteY34" fmla="*/ 0 h 126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53146" h="1263112">
                <a:moveTo>
                  <a:pt x="953146" y="1263112"/>
                </a:moveTo>
                <a:cubicBezTo>
                  <a:pt x="947980" y="1250197"/>
                  <a:pt x="945020" y="1236162"/>
                  <a:pt x="937647" y="1224366"/>
                </a:cubicBezTo>
                <a:cubicBezTo>
                  <a:pt x="931839" y="1215073"/>
                  <a:pt x="919837" y="1210634"/>
                  <a:pt x="914400" y="1201119"/>
                </a:cubicBezTo>
                <a:cubicBezTo>
                  <a:pt x="876319" y="1134476"/>
                  <a:pt x="933774" y="1197244"/>
                  <a:pt x="891152" y="1154624"/>
                </a:cubicBezTo>
                <a:cubicBezTo>
                  <a:pt x="888569" y="1144292"/>
                  <a:pt x="888166" y="1133153"/>
                  <a:pt x="883403" y="1123627"/>
                </a:cubicBezTo>
                <a:cubicBezTo>
                  <a:pt x="868890" y="1094600"/>
                  <a:pt x="856298" y="1092651"/>
                  <a:pt x="836908" y="1069383"/>
                </a:cubicBezTo>
                <a:cubicBezTo>
                  <a:pt x="816916" y="1045393"/>
                  <a:pt x="826131" y="1042865"/>
                  <a:pt x="798163" y="1022888"/>
                </a:cubicBezTo>
                <a:cubicBezTo>
                  <a:pt x="788763" y="1016174"/>
                  <a:pt x="777498" y="1012556"/>
                  <a:pt x="767166" y="1007390"/>
                </a:cubicBezTo>
                <a:cubicBezTo>
                  <a:pt x="752349" y="962937"/>
                  <a:pt x="769449" y="1002685"/>
                  <a:pt x="743918" y="968644"/>
                </a:cubicBezTo>
                <a:cubicBezTo>
                  <a:pt x="732742" y="953743"/>
                  <a:pt x="712922" y="922149"/>
                  <a:pt x="712922" y="922149"/>
                </a:cubicBezTo>
                <a:cubicBezTo>
                  <a:pt x="710339" y="901485"/>
                  <a:pt x="712177" y="879768"/>
                  <a:pt x="705173" y="860156"/>
                </a:cubicBezTo>
                <a:cubicBezTo>
                  <a:pt x="693186" y="826592"/>
                  <a:pt x="650672" y="790157"/>
                  <a:pt x="627681" y="767166"/>
                </a:cubicBezTo>
                <a:cubicBezTo>
                  <a:pt x="619932" y="759417"/>
                  <a:pt x="610513" y="753037"/>
                  <a:pt x="604434" y="743919"/>
                </a:cubicBezTo>
                <a:cubicBezTo>
                  <a:pt x="576778" y="702436"/>
                  <a:pt x="595518" y="727253"/>
                  <a:pt x="542441" y="674176"/>
                </a:cubicBezTo>
                <a:cubicBezTo>
                  <a:pt x="537275" y="669010"/>
                  <a:pt x="533021" y="662731"/>
                  <a:pt x="526942" y="658678"/>
                </a:cubicBezTo>
                <a:cubicBezTo>
                  <a:pt x="519193" y="653512"/>
                  <a:pt x="510967" y="648998"/>
                  <a:pt x="503695" y="643180"/>
                </a:cubicBezTo>
                <a:cubicBezTo>
                  <a:pt x="497990" y="638616"/>
                  <a:pt x="493809" y="632358"/>
                  <a:pt x="488196" y="627681"/>
                </a:cubicBezTo>
                <a:cubicBezTo>
                  <a:pt x="468975" y="611663"/>
                  <a:pt x="454081" y="602355"/>
                  <a:pt x="433952" y="588935"/>
                </a:cubicBezTo>
                <a:cubicBezTo>
                  <a:pt x="431369" y="581186"/>
                  <a:pt x="431104" y="572223"/>
                  <a:pt x="426203" y="565688"/>
                </a:cubicBezTo>
                <a:cubicBezTo>
                  <a:pt x="415244" y="551076"/>
                  <a:pt x="387457" y="526942"/>
                  <a:pt x="387457" y="526942"/>
                </a:cubicBezTo>
                <a:cubicBezTo>
                  <a:pt x="367980" y="468511"/>
                  <a:pt x="394253" y="540535"/>
                  <a:pt x="364210" y="480447"/>
                </a:cubicBezTo>
                <a:cubicBezTo>
                  <a:pt x="341782" y="435590"/>
                  <a:pt x="377282" y="478021"/>
                  <a:pt x="333213" y="433952"/>
                </a:cubicBezTo>
                <a:cubicBezTo>
                  <a:pt x="315456" y="362924"/>
                  <a:pt x="329530" y="389682"/>
                  <a:pt x="302217" y="348712"/>
                </a:cubicBezTo>
                <a:cubicBezTo>
                  <a:pt x="297051" y="333214"/>
                  <a:pt x="289028" y="318390"/>
                  <a:pt x="286718" y="302217"/>
                </a:cubicBezTo>
                <a:cubicBezTo>
                  <a:pt x="284135" y="284136"/>
                  <a:pt x="284745" y="265301"/>
                  <a:pt x="278969" y="247973"/>
                </a:cubicBezTo>
                <a:cubicBezTo>
                  <a:pt x="276659" y="241042"/>
                  <a:pt x="268035" y="238179"/>
                  <a:pt x="263471" y="232474"/>
                </a:cubicBezTo>
                <a:cubicBezTo>
                  <a:pt x="257653" y="225202"/>
                  <a:pt x="254106" y="216236"/>
                  <a:pt x="247973" y="209227"/>
                </a:cubicBezTo>
                <a:cubicBezTo>
                  <a:pt x="235945" y="195481"/>
                  <a:pt x="217395" y="186818"/>
                  <a:pt x="209227" y="170481"/>
                </a:cubicBezTo>
                <a:cubicBezTo>
                  <a:pt x="204061" y="160149"/>
                  <a:pt x="201124" y="148359"/>
                  <a:pt x="193729" y="139485"/>
                </a:cubicBezTo>
                <a:cubicBezTo>
                  <a:pt x="187767" y="132330"/>
                  <a:pt x="178379" y="128922"/>
                  <a:pt x="170481" y="123986"/>
                </a:cubicBezTo>
                <a:cubicBezTo>
                  <a:pt x="157709" y="116003"/>
                  <a:pt x="144507" y="108722"/>
                  <a:pt x="131735" y="100739"/>
                </a:cubicBezTo>
                <a:cubicBezTo>
                  <a:pt x="55879" y="53330"/>
                  <a:pt x="151576" y="113681"/>
                  <a:pt x="92990" y="69742"/>
                </a:cubicBezTo>
                <a:cubicBezTo>
                  <a:pt x="78089" y="58566"/>
                  <a:pt x="61993" y="49078"/>
                  <a:pt x="46495" y="38746"/>
                </a:cubicBezTo>
                <a:cubicBezTo>
                  <a:pt x="38746" y="33580"/>
                  <a:pt x="29833" y="29833"/>
                  <a:pt x="23247" y="23247"/>
                </a:cubicBezTo>
                <a:lnTo>
                  <a:pt x="0" y="0"/>
                </a:ln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Freeform 9"/>
          <p:cNvSpPr/>
          <p:nvPr/>
        </p:nvSpPr>
        <p:spPr>
          <a:xfrm>
            <a:off x="5028784" y="1418096"/>
            <a:ext cx="2386739" cy="488197"/>
          </a:xfrm>
          <a:custGeom>
            <a:avLst/>
            <a:gdLst>
              <a:gd name="connsiteX0" fmla="*/ 2386739 w 2386739"/>
              <a:gd name="connsiteY0" fmla="*/ 488197 h 488197"/>
              <a:gd name="connsiteX1" fmla="*/ 2355742 w 2386739"/>
              <a:gd name="connsiteY1" fmla="*/ 426203 h 488197"/>
              <a:gd name="connsiteX2" fmla="*/ 2332495 w 2386739"/>
              <a:gd name="connsiteY2" fmla="*/ 418454 h 488197"/>
              <a:gd name="connsiteX3" fmla="*/ 2301498 w 2386739"/>
              <a:gd name="connsiteY3" fmla="*/ 379708 h 488197"/>
              <a:gd name="connsiteX4" fmla="*/ 2286000 w 2386739"/>
              <a:gd name="connsiteY4" fmla="*/ 356461 h 488197"/>
              <a:gd name="connsiteX5" fmla="*/ 2247254 w 2386739"/>
              <a:gd name="connsiteY5" fmla="*/ 325464 h 488197"/>
              <a:gd name="connsiteX6" fmla="*/ 2216257 w 2386739"/>
              <a:gd name="connsiteY6" fmla="*/ 286719 h 488197"/>
              <a:gd name="connsiteX7" fmla="*/ 2193010 w 2386739"/>
              <a:gd name="connsiteY7" fmla="*/ 278969 h 488197"/>
              <a:gd name="connsiteX8" fmla="*/ 2169762 w 2386739"/>
              <a:gd name="connsiteY8" fmla="*/ 263471 h 488197"/>
              <a:gd name="connsiteX9" fmla="*/ 2131017 w 2386739"/>
              <a:gd name="connsiteY9" fmla="*/ 255722 h 488197"/>
              <a:gd name="connsiteX10" fmla="*/ 2100020 w 2386739"/>
              <a:gd name="connsiteY10" fmla="*/ 247973 h 488197"/>
              <a:gd name="connsiteX11" fmla="*/ 2045776 w 2386739"/>
              <a:gd name="connsiteY11" fmla="*/ 224725 h 488197"/>
              <a:gd name="connsiteX12" fmla="*/ 2022529 w 2386739"/>
              <a:gd name="connsiteY12" fmla="*/ 216976 h 488197"/>
              <a:gd name="connsiteX13" fmla="*/ 2007030 w 2386739"/>
              <a:gd name="connsiteY13" fmla="*/ 201478 h 488197"/>
              <a:gd name="connsiteX14" fmla="*/ 1991532 w 2386739"/>
              <a:gd name="connsiteY14" fmla="*/ 178230 h 488197"/>
              <a:gd name="connsiteX15" fmla="*/ 1914040 w 2386739"/>
              <a:gd name="connsiteY15" fmla="*/ 147234 h 488197"/>
              <a:gd name="connsiteX16" fmla="*/ 1518834 w 2386739"/>
              <a:gd name="connsiteY16" fmla="*/ 123986 h 488197"/>
              <a:gd name="connsiteX17" fmla="*/ 1472339 w 2386739"/>
              <a:gd name="connsiteY17" fmla="*/ 116237 h 488197"/>
              <a:gd name="connsiteX18" fmla="*/ 1363851 w 2386739"/>
              <a:gd name="connsiteY18" fmla="*/ 108488 h 488197"/>
              <a:gd name="connsiteX19" fmla="*/ 1340603 w 2386739"/>
              <a:gd name="connsiteY19" fmla="*/ 92990 h 488197"/>
              <a:gd name="connsiteX20" fmla="*/ 1278610 w 2386739"/>
              <a:gd name="connsiteY20" fmla="*/ 77491 h 488197"/>
              <a:gd name="connsiteX21" fmla="*/ 1224366 w 2386739"/>
              <a:gd name="connsiteY21" fmla="*/ 46495 h 488197"/>
              <a:gd name="connsiteX22" fmla="*/ 1170122 w 2386739"/>
              <a:gd name="connsiteY22" fmla="*/ 30997 h 488197"/>
              <a:gd name="connsiteX23" fmla="*/ 1139125 w 2386739"/>
              <a:gd name="connsiteY23" fmla="*/ 15498 h 488197"/>
              <a:gd name="connsiteX24" fmla="*/ 1061634 w 2386739"/>
              <a:gd name="connsiteY24" fmla="*/ 7749 h 488197"/>
              <a:gd name="connsiteX25" fmla="*/ 991891 w 2386739"/>
              <a:gd name="connsiteY25" fmla="*/ 0 h 488197"/>
              <a:gd name="connsiteX26" fmla="*/ 565688 w 2386739"/>
              <a:gd name="connsiteY26" fmla="*/ 7749 h 488197"/>
              <a:gd name="connsiteX27" fmla="*/ 503695 w 2386739"/>
              <a:gd name="connsiteY27" fmla="*/ 30997 h 488197"/>
              <a:gd name="connsiteX28" fmla="*/ 449451 w 2386739"/>
              <a:gd name="connsiteY28" fmla="*/ 46495 h 488197"/>
              <a:gd name="connsiteX29" fmla="*/ 426203 w 2386739"/>
              <a:gd name="connsiteY29" fmla="*/ 61993 h 488197"/>
              <a:gd name="connsiteX30" fmla="*/ 402956 w 2386739"/>
              <a:gd name="connsiteY30" fmla="*/ 69742 h 488197"/>
              <a:gd name="connsiteX31" fmla="*/ 340962 w 2386739"/>
              <a:gd name="connsiteY31" fmla="*/ 92990 h 488197"/>
              <a:gd name="connsiteX32" fmla="*/ 294467 w 2386739"/>
              <a:gd name="connsiteY32" fmla="*/ 123986 h 488197"/>
              <a:gd name="connsiteX33" fmla="*/ 271220 w 2386739"/>
              <a:gd name="connsiteY33" fmla="*/ 139485 h 488197"/>
              <a:gd name="connsiteX34" fmla="*/ 209227 w 2386739"/>
              <a:gd name="connsiteY34" fmla="*/ 170481 h 488197"/>
              <a:gd name="connsiteX35" fmla="*/ 178230 w 2386739"/>
              <a:gd name="connsiteY35" fmla="*/ 201478 h 488197"/>
              <a:gd name="connsiteX36" fmla="*/ 154983 w 2386739"/>
              <a:gd name="connsiteY36" fmla="*/ 224725 h 488197"/>
              <a:gd name="connsiteX37" fmla="*/ 139484 w 2386739"/>
              <a:gd name="connsiteY37" fmla="*/ 240224 h 488197"/>
              <a:gd name="connsiteX38" fmla="*/ 116237 w 2386739"/>
              <a:gd name="connsiteY38" fmla="*/ 255722 h 488197"/>
              <a:gd name="connsiteX39" fmla="*/ 92990 w 2386739"/>
              <a:gd name="connsiteY39" fmla="*/ 278969 h 488197"/>
              <a:gd name="connsiteX40" fmla="*/ 38745 w 2386739"/>
              <a:gd name="connsiteY40" fmla="*/ 317715 h 488197"/>
              <a:gd name="connsiteX41" fmla="*/ 0 w 2386739"/>
              <a:gd name="connsiteY41" fmla="*/ 333213 h 48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6739" h="488197">
                <a:moveTo>
                  <a:pt x="2386739" y="488197"/>
                </a:moveTo>
                <a:cubicBezTo>
                  <a:pt x="2382059" y="476498"/>
                  <a:pt x="2369396" y="437127"/>
                  <a:pt x="2355742" y="426203"/>
                </a:cubicBezTo>
                <a:cubicBezTo>
                  <a:pt x="2349364" y="421100"/>
                  <a:pt x="2340244" y="421037"/>
                  <a:pt x="2332495" y="418454"/>
                </a:cubicBezTo>
                <a:cubicBezTo>
                  <a:pt x="2284782" y="346889"/>
                  <a:pt x="2345673" y="434928"/>
                  <a:pt x="2301498" y="379708"/>
                </a:cubicBezTo>
                <a:cubicBezTo>
                  <a:pt x="2295680" y="372436"/>
                  <a:pt x="2292585" y="363046"/>
                  <a:pt x="2286000" y="356461"/>
                </a:cubicBezTo>
                <a:cubicBezTo>
                  <a:pt x="2245720" y="316182"/>
                  <a:pt x="2277930" y="363810"/>
                  <a:pt x="2247254" y="325464"/>
                </a:cubicBezTo>
                <a:cubicBezTo>
                  <a:pt x="2237505" y="313278"/>
                  <a:pt x="2230652" y="295356"/>
                  <a:pt x="2216257" y="286719"/>
                </a:cubicBezTo>
                <a:cubicBezTo>
                  <a:pt x="2209253" y="282516"/>
                  <a:pt x="2200316" y="282622"/>
                  <a:pt x="2193010" y="278969"/>
                </a:cubicBezTo>
                <a:cubicBezTo>
                  <a:pt x="2184680" y="274804"/>
                  <a:pt x="2178482" y="266741"/>
                  <a:pt x="2169762" y="263471"/>
                </a:cubicBezTo>
                <a:cubicBezTo>
                  <a:pt x="2157430" y="258847"/>
                  <a:pt x="2143874" y="258579"/>
                  <a:pt x="2131017" y="255722"/>
                </a:cubicBezTo>
                <a:cubicBezTo>
                  <a:pt x="2120620" y="253412"/>
                  <a:pt x="2110029" y="251613"/>
                  <a:pt x="2100020" y="247973"/>
                </a:cubicBezTo>
                <a:cubicBezTo>
                  <a:pt x="2081532" y="241250"/>
                  <a:pt x="2064041" y="232031"/>
                  <a:pt x="2045776" y="224725"/>
                </a:cubicBezTo>
                <a:cubicBezTo>
                  <a:pt x="2038192" y="221691"/>
                  <a:pt x="2030278" y="219559"/>
                  <a:pt x="2022529" y="216976"/>
                </a:cubicBezTo>
                <a:cubicBezTo>
                  <a:pt x="2017363" y="211810"/>
                  <a:pt x="2011594" y="207183"/>
                  <a:pt x="2007030" y="201478"/>
                </a:cubicBezTo>
                <a:cubicBezTo>
                  <a:pt x="2001212" y="194205"/>
                  <a:pt x="1998118" y="184816"/>
                  <a:pt x="1991532" y="178230"/>
                </a:cubicBezTo>
                <a:cubicBezTo>
                  <a:pt x="1970565" y="157263"/>
                  <a:pt x="1940687" y="155228"/>
                  <a:pt x="1914040" y="147234"/>
                </a:cubicBezTo>
                <a:cubicBezTo>
                  <a:pt x="1738429" y="94552"/>
                  <a:pt x="2017791" y="135075"/>
                  <a:pt x="1518834" y="123986"/>
                </a:cubicBezTo>
                <a:cubicBezTo>
                  <a:pt x="1503336" y="121403"/>
                  <a:pt x="1487973" y="117800"/>
                  <a:pt x="1472339" y="116237"/>
                </a:cubicBezTo>
                <a:cubicBezTo>
                  <a:pt x="1436264" y="112630"/>
                  <a:pt x="1399554" y="114788"/>
                  <a:pt x="1363851" y="108488"/>
                </a:cubicBezTo>
                <a:cubicBezTo>
                  <a:pt x="1354679" y="106870"/>
                  <a:pt x="1349323" y="96260"/>
                  <a:pt x="1340603" y="92990"/>
                </a:cubicBezTo>
                <a:cubicBezTo>
                  <a:pt x="1305219" y="79721"/>
                  <a:pt x="1307300" y="91836"/>
                  <a:pt x="1278610" y="77491"/>
                </a:cubicBezTo>
                <a:cubicBezTo>
                  <a:pt x="1233658" y="55014"/>
                  <a:pt x="1278691" y="66866"/>
                  <a:pt x="1224366" y="46495"/>
                </a:cubicBezTo>
                <a:cubicBezTo>
                  <a:pt x="1171947" y="26838"/>
                  <a:pt x="1213825" y="49727"/>
                  <a:pt x="1170122" y="30997"/>
                </a:cubicBezTo>
                <a:cubicBezTo>
                  <a:pt x="1159504" y="26446"/>
                  <a:pt x="1150421" y="17919"/>
                  <a:pt x="1139125" y="15498"/>
                </a:cubicBezTo>
                <a:cubicBezTo>
                  <a:pt x="1113742" y="10059"/>
                  <a:pt x="1087451" y="10466"/>
                  <a:pt x="1061634" y="7749"/>
                </a:cubicBezTo>
                <a:lnTo>
                  <a:pt x="991891" y="0"/>
                </a:lnTo>
                <a:lnTo>
                  <a:pt x="565688" y="7749"/>
                </a:lnTo>
                <a:cubicBezTo>
                  <a:pt x="539828" y="8626"/>
                  <a:pt x="526490" y="21228"/>
                  <a:pt x="503695" y="30997"/>
                </a:cubicBezTo>
                <a:cubicBezTo>
                  <a:pt x="488135" y="37666"/>
                  <a:pt x="465176" y="42564"/>
                  <a:pt x="449451" y="46495"/>
                </a:cubicBezTo>
                <a:cubicBezTo>
                  <a:pt x="441702" y="51661"/>
                  <a:pt x="434533" y="57828"/>
                  <a:pt x="426203" y="61993"/>
                </a:cubicBezTo>
                <a:cubicBezTo>
                  <a:pt x="418897" y="65646"/>
                  <a:pt x="410604" y="66874"/>
                  <a:pt x="402956" y="69742"/>
                </a:cubicBezTo>
                <a:cubicBezTo>
                  <a:pt x="328838" y="97537"/>
                  <a:pt x="393724" y="75403"/>
                  <a:pt x="340962" y="92990"/>
                </a:cubicBezTo>
                <a:lnTo>
                  <a:pt x="294467" y="123986"/>
                </a:lnTo>
                <a:cubicBezTo>
                  <a:pt x="286718" y="129152"/>
                  <a:pt x="279867" y="136026"/>
                  <a:pt x="271220" y="139485"/>
                </a:cubicBezTo>
                <a:cubicBezTo>
                  <a:pt x="245497" y="149774"/>
                  <a:pt x="229539" y="153070"/>
                  <a:pt x="209227" y="170481"/>
                </a:cubicBezTo>
                <a:cubicBezTo>
                  <a:pt x="198133" y="179990"/>
                  <a:pt x="188562" y="191146"/>
                  <a:pt x="178230" y="201478"/>
                </a:cubicBezTo>
                <a:lnTo>
                  <a:pt x="154983" y="224725"/>
                </a:lnTo>
                <a:cubicBezTo>
                  <a:pt x="149817" y="229891"/>
                  <a:pt x="145563" y="236171"/>
                  <a:pt x="139484" y="240224"/>
                </a:cubicBezTo>
                <a:cubicBezTo>
                  <a:pt x="131735" y="245390"/>
                  <a:pt x="123392" y="249760"/>
                  <a:pt x="116237" y="255722"/>
                </a:cubicBezTo>
                <a:cubicBezTo>
                  <a:pt x="107818" y="262738"/>
                  <a:pt x="101310" y="271837"/>
                  <a:pt x="92990" y="278969"/>
                </a:cubicBezTo>
                <a:cubicBezTo>
                  <a:pt x="84669" y="286101"/>
                  <a:pt x="51015" y="310704"/>
                  <a:pt x="38745" y="317715"/>
                </a:cubicBezTo>
                <a:cubicBezTo>
                  <a:pt x="9601" y="334368"/>
                  <a:pt x="18370" y="333213"/>
                  <a:pt x="0" y="333213"/>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Freeform 10"/>
          <p:cNvSpPr/>
          <p:nvPr/>
        </p:nvSpPr>
        <p:spPr>
          <a:xfrm>
            <a:off x="5160519" y="1927371"/>
            <a:ext cx="2224007" cy="133905"/>
          </a:xfrm>
          <a:custGeom>
            <a:avLst/>
            <a:gdLst>
              <a:gd name="connsiteX0" fmla="*/ 2224007 w 2224007"/>
              <a:gd name="connsiteY0" fmla="*/ 133905 h 133905"/>
              <a:gd name="connsiteX1" fmla="*/ 1774556 w 2224007"/>
              <a:gd name="connsiteY1" fmla="*/ 118406 h 133905"/>
              <a:gd name="connsiteX2" fmla="*/ 1720312 w 2224007"/>
              <a:gd name="connsiteY2" fmla="*/ 87410 h 133905"/>
              <a:gd name="connsiteX3" fmla="*/ 1673817 w 2224007"/>
              <a:gd name="connsiteY3" fmla="*/ 71911 h 133905"/>
              <a:gd name="connsiteX4" fmla="*/ 937648 w 2224007"/>
              <a:gd name="connsiteY4" fmla="*/ 56413 h 133905"/>
              <a:gd name="connsiteX5" fmla="*/ 898902 w 2224007"/>
              <a:gd name="connsiteY5" fmla="*/ 48664 h 133905"/>
              <a:gd name="connsiteX6" fmla="*/ 875655 w 2224007"/>
              <a:gd name="connsiteY6" fmla="*/ 40915 h 133905"/>
              <a:gd name="connsiteX7" fmla="*/ 759417 w 2224007"/>
              <a:gd name="connsiteY7" fmla="*/ 33166 h 133905"/>
              <a:gd name="connsiteX8" fmla="*/ 705173 w 2224007"/>
              <a:gd name="connsiteY8" fmla="*/ 17667 h 133905"/>
              <a:gd name="connsiteX9" fmla="*/ 666427 w 2224007"/>
              <a:gd name="connsiteY9" fmla="*/ 2169 h 133905"/>
              <a:gd name="connsiteX10" fmla="*/ 0 w 2224007"/>
              <a:gd name="connsiteY10" fmla="*/ 2169 h 13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4007" h="133905">
                <a:moveTo>
                  <a:pt x="2224007" y="133905"/>
                </a:moveTo>
                <a:lnTo>
                  <a:pt x="1774556" y="118406"/>
                </a:lnTo>
                <a:cubicBezTo>
                  <a:pt x="1748270" y="117113"/>
                  <a:pt x="1743275" y="98892"/>
                  <a:pt x="1720312" y="87410"/>
                </a:cubicBezTo>
                <a:cubicBezTo>
                  <a:pt x="1705700" y="80104"/>
                  <a:pt x="1690150" y="72255"/>
                  <a:pt x="1673817" y="71911"/>
                </a:cubicBezTo>
                <a:lnTo>
                  <a:pt x="937648" y="56413"/>
                </a:lnTo>
                <a:cubicBezTo>
                  <a:pt x="924733" y="53830"/>
                  <a:pt x="911680" y="51858"/>
                  <a:pt x="898902" y="48664"/>
                </a:cubicBezTo>
                <a:cubicBezTo>
                  <a:pt x="890978" y="46683"/>
                  <a:pt x="883773" y="41817"/>
                  <a:pt x="875655" y="40915"/>
                </a:cubicBezTo>
                <a:cubicBezTo>
                  <a:pt x="837060" y="36627"/>
                  <a:pt x="798163" y="35749"/>
                  <a:pt x="759417" y="33166"/>
                </a:cubicBezTo>
                <a:cubicBezTo>
                  <a:pt x="734997" y="27060"/>
                  <a:pt x="727403" y="26003"/>
                  <a:pt x="705173" y="17667"/>
                </a:cubicBezTo>
                <a:cubicBezTo>
                  <a:pt x="692148" y="12783"/>
                  <a:pt x="680334" y="2475"/>
                  <a:pt x="666427" y="2169"/>
                </a:cubicBezTo>
                <a:cubicBezTo>
                  <a:pt x="444338" y="-2712"/>
                  <a:pt x="222142" y="2169"/>
                  <a:pt x="0" y="2169"/>
                </a:cubicBez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Freeform 11"/>
          <p:cNvSpPr/>
          <p:nvPr/>
        </p:nvSpPr>
        <p:spPr>
          <a:xfrm>
            <a:off x="5065911" y="2014501"/>
            <a:ext cx="2388356" cy="488578"/>
          </a:xfrm>
          <a:custGeom>
            <a:avLst/>
            <a:gdLst>
              <a:gd name="connsiteX0" fmla="*/ 2388356 w 2388356"/>
              <a:gd name="connsiteY0" fmla="*/ 170760 h 488578"/>
              <a:gd name="connsiteX1" fmla="*/ 2334112 w 2388356"/>
              <a:gd name="connsiteY1" fmla="*/ 178509 h 488578"/>
              <a:gd name="connsiteX2" fmla="*/ 2264370 w 2388356"/>
              <a:gd name="connsiteY2" fmla="*/ 194007 h 488578"/>
              <a:gd name="connsiteX3" fmla="*/ 2241123 w 2388356"/>
              <a:gd name="connsiteY3" fmla="*/ 201757 h 488578"/>
              <a:gd name="connsiteX4" fmla="*/ 2217875 w 2388356"/>
              <a:gd name="connsiteY4" fmla="*/ 256001 h 488578"/>
              <a:gd name="connsiteX5" fmla="*/ 2202377 w 2388356"/>
              <a:gd name="connsiteY5" fmla="*/ 302496 h 488578"/>
              <a:gd name="connsiteX6" fmla="*/ 2163631 w 2388356"/>
              <a:gd name="connsiteY6" fmla="*/ 333492 h 488578"/>
              <a:gd name="connsiteX7" fmla="*/ 2132634 w 2388356"/>
              <a:gd name="connsiteY7" fmla="*/ 348991 h 488578"/>
              <a:gd name="connsiteX8" fmla="*/ 2109387 w 2388356"/>
              <a:gd name="connsiteY8" fmla="*/ 364489 h 488578"/>
              <a:gd name="connsiteX9" fmla="*/ 2031895 w 2388356"/>
              <a:gd name="connsiteY9" fmla="*/ 387736 h 488578"/>
              <a:gd name="connsiteX10" fmla="*/ 2016397 w 2388356"/>
              <a:gd name="connsiteY10" fmla="*/ 410984 h 488578"/>
              <a:gd name="connsiteX11" fmla="*/ 1993150 w 2388356"/>
              <a:gd name="connsiteY11" fmla="*/ 426482 h 488578"/>
              <a:gd name="connsiteX12" fmla="*/ 1907909 w 2388356"/>
              <a:gd name="connsiteY12" fmla="*/ 449730 h 488578"/>
              <a:gd name="connsiteX13" fmla="*/ 1884662 w 2388356"/>
              <a:gd name="connsiteY13" fmla="*/ 457479 h 488578"/>
              <a:gd name="connsiteX14" fmla="*/ 1869163 w 2388356"/>
              <a:gd name="connsiteY14" fmla="*/ 472977 h 488578"/>
              <a:gd name="connsiteX15" fmla="*/ 1303475 w 2388356"/>
              <a:gd name="connsiteY15" fmla="*/ 480726 h 488578"/>
              <a:gd name="connsiteX16" fmla="*/ 1256980 w 2388356"/>
              <a:gd name="connsiteY16" fmla="*/ 472977 h 488578"/>
              <a:gd name="connsiteX17" fmla="*/ 1202736 w 2388356"/>
              <a:gd name="connsiteY17" fmla="*/ 465228 h 488578"/>
              <a:gd name="connsiteX18" fmla="*/ 1179489 w 2388356"/>
              <a:gd name="connsiteY18" fmla="*/ 457479 h 488578"/>
              <a:gd name="connsiteX19" fmla="*/ 1016756 w 2388356"/>
              <a:gd name="connsiteY19" fmla="*/ 449730 h 488578"/>
              <a:gd name="connsiteX20" fmla="*/ 985760 w 2388356"/>
              <a:gd name="connsiteY20" fmla="*/ 441980 h 488578"/>
              <a:gd name="connsiteX21" fmla="*/ 900519 w 2388356"/>
              <a:gd name="connsiteY21" fmla="*/ 426482 h 488578"/>
              <a:gd name="connsiteX22" fmla="*/ 838526 w 2388356"/>
              <a:gd name="connsiteY22" fmla="*/ 418733 h 488578"/>
              <a:gd name="connsiteX23" fmla="*/ 792031 w 2388356"/>
              <a:gd name="connsiteY23" fmla="*/ 403235 h 488578"/>
              <a:gd name="connsiteX24" fmla="*/ 373577 w 2388356"/>
              <a:gd name="connsiteY24" fmla="*/ 379987 h 488578"/>
              <a:gd name="connsiteX25" fmla="*/ 334831 w 2388356"/>
              <a:gd name="connsiteY25" fmla="*/ 356740 h 488578"/>
              <a:gd name="connsiteX26" fmla="*/ 280587 w 2388356"/>
              <a:gd name="connsiteY26" fmla="*/ 341241 h 488578"/>
              <a:gd name="connsiteX27" fmla="*/ 257339 w 2388356"/>
              <a:gd name="connsiteY27" fmla="*/ 310245 h 488578"/>
              <a:gd name="connsiteX28" fmla="*/ 210845 w 2388356"/>
              <a:gd name="connsiteY28" fmla="*/ 263750 h 488578"/>
              <a:gd name="connsiteX29" fmla="*/ 195346 w 2388356"/>
              <a:gd name="connsiteY29" fmla="*/ 217255 h 488578"/>
              <a:gd name="connsiteX30" fmla="*/ 172099 w 2388356"/>
              <a:gd name="connsiteY30" fmla="*/ 194007 h 488578"/>
              <a:gd name="connsiteX31" fmla="*/ 156601 w 2388356"/>
              <a:gd name="connsiteY31" fmla="*/ 170760 h 488578"/>
              <a:gd name="connsiteX32" fmla="*/ 110106 w 2388356"/>
              <a:gd name="connsiteY32" fmla="*/ 124265 h 488578"/>
              <a:gd name="connsiteX33" fmla="*/ 79109 w 2388356"/>
              <a:gd name="connsiteY33" fmla="*/ 85519 h 488578"/>
              <a:gd name="connsiteX34" fmla="*/ 63611 w 2388356"/>
              <a:gd name="connsiteY34" fmla="*/ 62272 h 488578"/>
              <a:gd name="connsiteX35" fmla="*/ 17116 w 2388356"/>
              <a:gd name="connsiteY35" fmla="*/ 15777 h 488578"/>
              <a:gd name="connsiteX36" fmla="*/ 1617 w 2388356"/>
              <a:gd name="connsiteY36" fmla="*/ 279 h 488578"/>
              <a:gd name="connsiteX37" fmla="*/ 24865 w 2388356"/>
              <a:gd name="connsiteY37" fmla="*/ 8028 h 48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88356" h="488578">
                <a:moveTo>
                  <a:pt x="2388356" y="170760"/>
                </a:moveTo>
                <a:cubicBezTo>
                  <a:pt x="2370275" y="173343"/>
                  <a:pt x="2352128" y="175506"/>
                  <a:pt x="2334112" y="178509"/>
                </a:cubicBezTo>
                <a:cubicBezTo>
                  <a:pt x="2314943" y="181704"/>
                  <a:pt x="2283870" y="188435"/>
                  <a:pt x="2264370" y="194007"/>
                </a:cubicBezTo>
                <a:cubicBezTo>
                  <a:pt x="2256516" y="196251"/>
                  <a:pt x="2248872" y="199174"/>
                  <a:pt x="2241123" y="201757"/>
                </a:cubicBezTo>
                <a:cubicBezTo>
                  <a:pt x="2216534" y="238638"/>
                  <a:pt x="2231522" y="210511"/>
                  <a:pt x="2217875" y="256001"/>
                </a:cubicBezTo>
                <a:cubicBezTo>
                  <a:pt x="2213181" y="271649"/>
                  <a:pt x="2213929" y="290945"/>
                  <a:pt x="2202377" y="302496"/>
                </a:cubicBezTo>
                <a:cubicBezTo>
                  <a:pt x="2185405" y="319467"/>
                  <a:pt x="2186440" y="320458"/>
                  <a:pt x="2163631" y="333492"/>
                </a:cubicBezTo>
                <a:cubicBezTo>
                  <a:pt x="2153601" y="339223"/>
                  <a:pt x="2142664" y="343260"/>
                  <a:pt x="2132634" y="348991"/>
                </a:cubicBezTo>
                <a:cubicBezTo>
                  <a:pt x="2124548" y="353612"/>
                  <a:pt x="2117897" y="360707"/>
                  <a:pt x="2109387" y="364489"/>
                </a:cubicBezTo>
                <a:cubicBezTo>
                  <a:pt x="2085130" y="375270"/>
                  <a:pt x="2057656" y="381296"/>
                  <a:pt x="2031895" y="387736"/>
                </a:cubicBezTo>
                <a:cubicBezTo>
                  <a:pt x="2026729" y="395485"/>
                  <a:pt x="2022982" y="404398"/>
                  <a:pt x="2016397" y="410984"/>
                </a:cubicBezTo>
                <a:cubicBezTo>
                  <a:pt x="2009812" y="417569"/>
                  <a:pt x="2001660" y="422700"/>
                  <a:pt x="1993150" y="426482"/>
                </a:cubicBezTo>
                <a:cubicBezTo>
                  <a:pt x="1950406" y="445479"/>
                  <a:pt x="1949576" y="439313"/>
                  <a:pt x="1907909" y="449730"/>
                </a:cubicBezTo>
                <a:cubicBezTo>
                  <a:pt x="1899985" y="451711"/>
                  <a:pt x="1892411" y="454896"/>
                  <a:pt x="1884662" y="457479"/>
                </a:cubicBezTo>
                <a:cubicBezTo>
                  <a:pt x="1879496" y="462645"/>
                  <a:pt x="1876435" y="472268"/>
                  <a:pt x="1869163" y="472977"/>
                </a:cubicBezTo>
                <a:cubicBezTo>
                  <a:pt x="1621333" y="497155"/>
                  <a:pt x="1543972" y="487799"/>
                  <a:pt x="1303475" y="480726"/>
                </a:cubicBezTo>
                <a:lnTo>
                  <a:pt x="1256980" y="472977"/>
                </a:lnTo>
                <a:cubicBezTo>
                  <a:pt x="1238927" y="470200"/>
                  <a:pt x="1220646" y="468810"/>
                  <a:pt x="1202736" y="465228"/>
                </a:cubicBezTo>
                <a:cubicBezTo>
                  <a:pt x="1194726" y="463626"/>
                  <a:pt x="1187629" y="458157"/>
                  <a:pt x="1179489" y="457479"/>
                </a:cubicBezTo>
                <a:cubicBezTo>
                  <a:pt x="1125371" y="452969"/>
                  <a:pt x="1071000" y="452313"/>
                  <a:pt x="1016756" y="449730"/>
                </a:cubicBezTo>
                <a:cubicBezTo>
                  <a:pt x="1006424" y="447147"/>
                  <a:pt x="996156" y="444290"/>
                  <a:pt x="985760" y="441980"/>
                </a:cubicBezTo>
                <a:cubicBezTo>
                  <a:pt x="961735" y="436641"/>
                  <a:pt x="924065" y="429846"/>
                  <a:pt x="900519" y="426482"/>
                </a:cubicBezTo>
                <a:cubicBezTo>
                  <a:pt x="879903" y="423537"/>
                  <a:pt x="859190" y="421316"/>
                  <a:pt x="838526" y="418733"/>
                </a:cubicBezTo>
                <a:lnTo>
                  <a:pt x="792031" y="403235"/>
                </a:lnTo>
                <a:cubicBezTo>
                  <a:pt x="643697" y="353789"/>
                  <a:pt x="777218" y="395816"/>
                  <a:pt x="373577" y="379987"/>
                </a:cubicBezTo>
                <a:cubicBezTo>
                  <a:pt x="360662" y="372238"/>
                  <a:pt x="348303" y="363476"/>
                  <a:pt x="334831" y="356740"/>
                </a:cubicBezTo>
                <a:cubicBezTo>
                  <a:pt x="323716" y="351183"/>
                  <a:pt x="290515" y="343723"/>
                  <a:pt x="280587" y="341241"/>
                </a:cubicBezTo>
                <a:cubicBezTo>
                  <a:pt x="272838" y="330909"/>
                  <a:pt x="265979" y="319845"/>
                  <a:pt x="257339" y="310245"/>
                </a:cubicBezTo>
                <a:cubicBezTo>
                  <a:pt x="242677" y="293954"/>
                  <a:pt x="210845" y="263750"/>
                  <a:pt x="210845" y="263750"/>
                </a:cubicBezTo>
                <a:cubicBezTo>
                  <a:pt x="205679" y="248252"/>
                  <a:pt x="206898" y="228807"/>
                  <a:pt x="195346" y="217255"/>
                </a:cubicBezTo>
                <a:cubicBezTo>
                  <a:pt x="187597" y="209506"/>
                  <a:pt x="179115" y="202426"/>
                  <a:pt x="172099" y="194007"/>
                </a:cubicBezTo>
                <a:cubicBezTo>
                  <a:pt x="166137" y="186852"/>
                  <a:pt x="162788" y="177721"/>
                  <a:pt x="156601" y="170760"/>
                </a:cubicBezTo>
                <a:cubicBezTo>
                  <a:pt x="142039" y="154378"/>
                  <a:pt x="122264" y="142501"/>
                  <a:pt x="110106" y="124265"/>
                </a:cubicBezTo>
                <a:cubicBezTo>
                  <a:pt x="62393" y="52700"/>
                  <a:pt x="123284" y="140739"/>
                  <a:pt x="79109" y="85519"/>
                </a:cubicBezTo>
                <a:cubicBezTo>
                  <a:pt x="73291" y="78247"/>
                  <a:pt x="69798" y="69233"/>
                  <a:pt x="63611" y="62272"/>
                </a:cubicBezTo>
                <a:cubicBezTo>
                  <a:pt x="49049" y="45890"/>
                  <a:pt x="32614" y="31275"/>
                  <a:pt x="17116" y="15777"/>
                </a:cubicBezTo>
                <a:cubicBezTo>
                  <a:pt x="11950" y="10611"/>
                  <a:pt x="-5314" y="-2031"/>
                  <a:pt x="1617" y="279"/>
                </a:cubicBezTo>
                <a:lnTo>
                  <a:pt x="24865" y="8028"/>
                </a:lnTo>
              </a:path>
            </a:pathLst>
          </a:custGeom>
          <a:noFill/>
          <a:ln w="571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p:cNvSpPr txBox="1"/>
          <p:nvPr/>
        </p:nvSpPr>
        <p:spPr>
          <a:xfrm>
            <a:off x="5395119" y="1143000"/>
            <a:ext cx="304800" cy="369332"/>
          </a:xfrm>
          <a:prstGeom prst="rect">
            <a:avLst/>
          </a:prstGeom>
          <a:noFill/>
        </p:spPr>
        <p:txBody>
          <a:bodyPr wrap="squar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A</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791200" y="1647363"/>
            <a:ext cx="304800"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B</a:t>
            </a:r>
          </a:p>
        </p:txBody>
      </p:sp>
      <p:sp>
        <p:nvSpPr>
          <p:cNvPr id="15" name="TextBox 14"/>
          <p:cNvSpPr txBox="1"/>
          <p:nvPr/>
        </p:nvSpPr>
        <p:spPr>
          <a:xfrm>
            <a:off x="6019800" y="2162014"/>
            <a:ext cx="304800"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C</a:t>
            </a:r>
          </a:p>
        </p:txBody>
      </p:sp>
      <p:sp>
        <p:nvSpPr>
          <p:cNvPr id="16" name="TextBox 15"/>
          <p:cNvSpPr txBox="1"/>
          <p:nvPr/>
        </p:nvSpPr>
        <p:spPr>
          <a:xfrm>
            <a:off x="9829800" y="127338"/>
            <a:ext cx="2133600" cy="1169551"/>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Activity: From</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the </a:t>
            </a:r>
            <a:r>
              <a:rPr lang="en-US" altLang="zh-CN" sz="1400" dirty="0" err="1">
                <a:latin typeface="Times New Roman" panose="02020603050405020304" pitchFamily="18" charset="0"/>
                <a:cs typeface="Times New Roman" panose="02020603050405020304" pitchFamily="18" charset="0"/>
              </a:rPr>
              <a:t>Yumen</a:t>
            </a:r>
            <a:r>
              <a:rPr lang="en-US" altLang="zh-CN" sz="1400" dirty="0">
                <a:latin typeface="Times New Roman" panose="02020603050405020304" pitchFamily="18" charset="0"/>
                <a:cs typeface="Times New Roman" panose="02020603050405020304" pitchFamily="18" charset="0"/>
              </a:rPr>
              <a:t> Pass, there were only practically two routes to Da </a:t>
            </a:r>
            <a:r>
              <a:rPr lang="en-US" altLang="zh-CN" sz="1400" dirty="0" err="1">
                <a:latin typeface="Times New Roman" panose="02020603050405020304" pitchFamily="18" charset="0"/>
                <a:cs typeface="Times New Roman" panose="02020603050405020304" pitchFamily="18" charset="0"/>
              </a:rPr>
              <a:t>Rouzhi</a:t>
            </a:r>
            <a:r>
              <a:rPr lang="en-US" altLang="zh-CN" sz="1400" dirty="0">
                <a:latin typeface="Times New Roman" panose="02020603050405020304" pitchFamily="18" charset="0"/>
                <a:cs typeface="Times New Roman" panose="02020603050405020304" pitchFamily="18" charset="0"/>
              </a:rPr>
              <a:t>. These two routes are:</a:t>
            </a:r>
            <a:endParaRPr lang="en-US" sz="1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0629900" y="1342251"/>
            <a:ext cx="5334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and</a:t>
            </a:r>
          </a:p>
        </p:txBody>
      </p:sp>
      <p:sp>
        <p:nvSpPr>
          <p:cNvPr id="19" name="TextBox 18"/>
          <p:cNvSpPr txBox="1"/>
          <p:nvPr/>
        </p:nvSpPr>
        <p:spPr>
          <a:xfrm>
            <a:off x="10363200" y="2353116"/>
            <a:ext cx="1813719" cy="1477328"/>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was a difficult route because one needed to pass through a vast desert.</a:t>
            </a:r>
            <a:endParaRPr lang="en-US" dirty="0">
              <a:latin typeface="Times New Roman" panose="02020603050405020304" pitchFamily="18" charset="0"/>
              <a:cs typeface="Times New Roman" panose="02020603050405020304" pitchFamily="18" charset="0"/>
            </a:endParaRPr>
          </a:p>
        </p:txBody>
      </p:sp>
      <p:sp>
        <p:nvSpPr>
          <p:cNvPr id="23" name="Rounded Rectangle 16">
            <a:extLst>
              <a:ext uri="{FF2B5EF4-FFF2-40B4-BE49-F238E27FC236}">
                <a16:creationId xmlns:a16="http://schemas.microsoft.com/office/drawing/2014/main" id="{F1A4FB36-9F1F-498C-93A8-A3805972DF2F}"/>
              </a:ext>
            </a:extLst>
          </p:cNvPr>
          <p:cNvSpPr/>
          <p:nvPr/>
        </p:nvSpPr>
        <p:spPr>
          <a:xfrm>
            <a:off x="10058400" y="1371600"/>
            <a:ext cx="457200" cy="310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4" name="Rounded Rectangle 20">
            <a:extLst>
              <a:ext uri="{FF2B5EF4-FFF2-40B4-BE49-F238E27FC236}">
                <a16:creationId xmlns:a16="http://schemas.microsoft.com/office/drawing/2014/main" id="{ED632B03-A7B3-4839-8081-CB8194A1C821}"/>
              </a:ext>
            </a:extLst>
          </p:cNvPr>
          <p:cNvSpPr/>
          <p:nvPr/>
        </p:nvSpPr>
        <p:spPr>
          <a:xfrm>
            <a:off x="11140470" y="1371600"/>
            <a:ext cx="457200" cy="310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5" name="Rounded Rectangle 21">
            <a:extLst>
              <a:ext uri="{FF2B5EF4-FFF2-40B4-BE49-F238E27FC236}">
                <a16:creationId xmlns:a16="http://schemas.microsoft.com/office/drawing/2014/main" id="{35601515-45D5-46BE-95FB-DCF7F5046B74}"/>
              </a:ext>
            </a:extLst>
          </p:cNvPr>
          <p:cNvSpPr/>
          <p:nvPr/>
        </p:nvSpPr>
        <p:spPr>
          <a:xfrm>
            <a:off x="9829800" y="2376029"/>
            <a:ext cx="457200" cy="3106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2" name="TextBox 21"/>
          <p:cNvSpPr txBox="1"/>
          <p:nvPr/>
        </p:nvSpPr>
        <p:spPr>
          <a:xfrm>
            <a:off x="5257801" y="600966"/>
            <a:ext cx="2126725" cy="369332"/>
          </a:xfrm>
          <a:prstGeom prst="rect">
            <a:avLst/>
          </a:prstGeom>
          <a:noFill/>
        </p:spPr>
        <p:txBody>
          <a:bodyPr wrap="square" rtlCol="0">
            <a:spAutoFit/>
          </a:bodyPr>
          <a:lstStyle/>
          <a:p>
            <a:r>
              <a:rPr lang="en-US" altLang="zh-CN" dirty="0">
                <a:latin typeface="Times New Roman" panose="02020603050405020304" pitchFamily="18" charset="0"/>
                <a:ea typeface="隶书" panose="02010509060101010101" pitchFamily="49" charset="-122"/>
                <a:cs typeface="Times New Roman" panose="02020603050405020304" pitchFamily="18" charset="0"/>
              </a:rPr>
              <a:t>Heavenly mountain</a:t>
            </a:r>
            <a:endParaRPr lang="en-US" dirty="0">
              <a:latin typeface="Times New Roman" panose="02020603050405020304" pitchFamily="18" charset="0"/>
              <a:ea typeface="隶书" panose="02010509060101010101" pitchFamily="49" charset="-122"/>
              <a:cs typeface="Times New Roman" panose="02020603050405020304" pitchFamily="18" charset="0"/>
            </a:endParaRPr>
          </a:p>
        </p:txBody>
      </p:sp>
      <p:sp>
        <p:nvSpPr>
          <p:cNvPr id="26" name="TextBox 25"/>
          <p:cNvSpPr txBox="1"/>
          <p:nvPr/>
        </p:nvSpPr>
        <p:spPr>
          <a:xfrm>
            <a:off x="5395119" y="2800819"/>
            <a:ext cx="2302224" cy="369332"/>
          </a:xfrm>
          <a:prstGeom prst="rect">
            <a:avLst/>
          </a:prstGeom>
          <a:noFill/>
        </p:spPr>
        <p:txBody>
          <a:bodyPr wrap="square" rtlCol="0">
            <a:spAutoFit/>
          </a:bodyPr>
          <a:lstStyle/>
          <a:p>
            <a:r>
              <a:rPr lang="en-US" altLang="zh-CN" dirty="0">
                <a:latin typeface="Times New Roman" panose="02020603050405020304" pitchFamily="18" charset="0"/>
                <a:ea typeface="隶书" panose="02010509060101010101" pitchFamily="49" charset="-122"/>
                <a:cs typeface="Times New Roman" panose="02020603050405020304" pitchFamily="18" charset="0"/>
              </a:rPr>
              <a:t>Kunlun mountain</a:t>
            </a:r>
            <a:endParaRPr lang="en-US" dirty="0">
              <a:latin typeface="Times New Roman" panose="02020603050405020304" pitchFamily="18" charset="0"/>
              <a:ea typeface="隶书" panose="02010509060101010101" pitchFamily="49" charset="-122"/>
              <a:cs typeface="Times New Roman" panose="02020603050405020304" pitchFamily="18" charset="0"/>
            </a:endParaRPr>
          </a:p>
        </p:txBody>
      </p:sp>
      <p:sp>
        <p:nvSpPr>
          <p:cNvPr id="27" name="TextBox 26"/>
          <p:cNvSpPr txBox="1"/>
          <p:nvPr/>
        </p:nvSpPr>
        <p:spPr>
          <a:xfrm>
            <a:off x="3565540" y="1691943"/>
            <a:ext cx="1167728" cy="369332"/>
          </a:xfrm>
          <a:prstGeom prst="rect">
            <a:avLst/>
          </a:prstGeom>
          <a:noFill/>
        </p:spPr>
        <p:txBody>
          <a:bodyPr wrap="square" rtlCol="0">
            <a:spAutoFit/>
          </a:bodyPr>
          <a:lstStyle/>
          <a:p>
            <a:r>
              <a:rPr lang="en-US" altLang="zh-CN" dirty="0">
                <a:latin typeface="Times New Roman" panose="02020603050405020304" pitchFamily="18" charset="0"/>
                <a:ea typeface="隶书" panose="02010509060101010101" pitchFamily="49" charset="-122"/>
                <a:cs typeface="Times New Roman" panose="02020603050405020304" pitchFamily="18" charset="0"/>
              </a:rPr>
              <a:t>Da </a:t>
            </a:r>
            <a:r>
              <a:rPr lang="en-US" altLang="zh-CN" dirty="0" err="1">
                <a:latin typeface="Times New Roman" panose="02020603050405020304" pitchFamily="18" charset="0"/>
                <a:ea typeface="隶书" panose="02010509060101010101" pitchFamily="49" charset="-122"/>
                <a:cs typeface="Times New Roman" panose="02020603050405020304" pitchFamily="18" charset="0"/>
              </a:rPr>
              <a:t>Rouzhi</a:t>
            </a:r>
            <a:endParaRPr lang="en-US" dirty="0">
              <a:latin typeface="Times New Roman" panose="02020603050405020304" pitchFamily="18" charset="0"/>
              <a:ea typeface="隶书" panose="02010509060101010101" pitchFamily="49" charset="-122"/>
              <a:cs typeface="Times New Roman" panose="02020603050405020304" pitchFamily="18" charset="0"/>
            </a:endParaRPr>
          </a:p>
        </p:txBody>
      </p:sp>
      <p:sp>
        <p:nvSpPr>
          <p:cNvPr id="3" name="Rectangle 2"/>
          <p:cNvSpPr/>
          <p:nvPr/>
        </p:nvSpPr>
        <p:spPr>
          <a:xfrm>
            <a:off x="10128142" y="1357144"/>
            <a:ext cx="317716" cy="369332"/>
          </a:xfrm>
          <a:prstGeom prst="rect">
            <a:avLst/>
          </a:prstGeom>
        </p:spPr>
        <p:txBody>
          <a:bodyPr wrap="none">
            <a:spAutoFit/>
          </a:bodyPr>
          <a:lstStyle/>
          <a:p>
            <a:pPr algn="ctr"/>
            <a:r>
              <a:rPr lang="en-US" altLang="zh-CN" dirty="0">
                <a:solidFill>
                  <a:srgbClr val="FF0000"/>
                </a:solidFill>
              </a:rPr>
              <a:t>A</a:t>
            </a:r>
            <a:endParaRPr lang="en-US" altLang="zh-TW" dirty="0">
              <a:solidFill>
                <a:srgbClr val="FF0000"/>
              </a:solidFill>
            </a:endParaRPr>
          </a:p>
        </p:txBody>
      </p:sp>
      <p:sp>
        <p:nvSpPr>
          <p:cNvPr id="6" name="Rectangle 5"/>
          <p:cNvSpPr/>
          <p:nvPr/>
        </p:nvSpPr>
        <p:spPr>
          <a:xfrm>
            <a:off x="11215021" y="1342251"/>
            <a:ext cx="308097" cy="369332"/>
          </a:xfrm>
          <a:prstGeom prst="rect">
            <a:avLst/>
          </a:prstGeom>
        </p:spPr>
        <p:txBody>
          <a:bodyPr wrap="none">
            <a:spAutoFit/>
          </a:bodyPr>
          <a:lstStyle/>
          <a:p>
            <a:pPr algn="ctr"/>
            <a:r>
              <a:rPr lang="en-US" altLang="zh-TW" dirty="0">
                <a:solidFill>
                  <a:srgbClr val="FF0000"/>
                </a:solidFill>
              </a:rPr>
              <a:t>C</a:t>
            </a:r>
          </a:p>
        </p:txBody>
      </p:sp>
      <p:sp>
        <p:nvSpPr>
          <p:cNvPr id="7" name="Rectangle 6"/>
          <p:cNvSpPr/>
          <p:nvPr/>
        </p:nvSpPr>
        <p:spPr>
          <a:xfrm>
            <a:off x="9920817" y="2353116"/>
            <a:ext cx="309700" cy="369332"/>
          </a:xfrm>
          <a:prstGeom prst="rect">
            <a:avLst/>
          </a:prstGeom>
        </p:spPr>
        <p:txBody>
          <a:bodyPr wrap="none">
            <a:spAutoFit/>
          </a:bodyPr>
          <a:lstStyle/>
          <a:p>
            <a:pPr algn="ctr"/>
            <a:r>
              <a:rPr lang="en-US" altLang="zh-CN" dirty="0">
                <a:solidFill>
                  <a:srgbClr val="FF0000"/>
                </a:solidFill>
              </a:rPr>
              <a:t>B</a:t>
            </a:r>
            <a:endParaRPr lang="en-US" altLang="zh-TW" dirty="0">
              <a:solidFill>
                <a:srgbClr val="FF0000"/>
              </a:solidFill>
            </a:endParaRPr>
          </a:p>
        </p:txBody>
      </p:sp>
    </p:spTree>
    <p:extLst>
      <p:ext uri="{BB962C8B-B14F-4D97-AF65-F5344CB8AC3E}">
        <p14:creationId xmlns:p14="http://schemas.microsoft.com/office/powerpoint/2010/main" val="313819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1" y="-38386"/>
            <a:ext cx="12148828" cy="524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178" y="-25767"/>
            <a:ext cx="4063408" cy="523220"/>
          </a:xfrm>
          <a:prstGeom prst="rect">
            <a:avLst/>
          </a:prstGeom>
          <a:noFill/>
        </p:spPr>
        <p:txBody>
          <a:bodyPr wrap="square" rtlCol="0">
            <a:spAutoFit/>
          </a:bodyPr>
          <a:lstStyle/>
          <a:p>
            <a:r>
              <a:rPr lang="en-US" altLang="zh-TW"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3.</a:t>
            </a:r>
            <a:r>
              <a:rPr lang="zh-CN"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張騫通西域（首次）</a:t>
            </a:r>
            <a:endParaRPr lang="en-US" altLang="zh-CN"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5" name="TextBox 4"/>
          <p:cNvSpPr txBox="1"/>
          <p:nvPr/>
        </p:nvSpPr>
        <p:spPr>
          <a:xfrm>
            <a:off x="685800" y="1424464"/>
            <a:ext cx="685800" cy="369332"/>
          </a:xfrm>
          <a:prstGeom prst="rect">
            <a:avLst/>
          </a:prstGeom>
          <a:noFill/>
        </p:spPr>
        <p:txBody>
          <a:bodyPr wrap="square" rtlCol="0">
            <a:spAutoFit/>
          </a:bodyPr>
          <a:lstStyle/>
          <a:p>
            <a:r>
              <a:rPr lang="zh-CN" altLang="en-US" dirty="0">
                <a:latin typeface="文鼎火柴體" panose="020B0609010101010101" pitchFamily="49" charset="-120"/>
                <a:ea typeface="文鼎火柴體" panose="020B0609010101010101" pitchFamily="49" charset="-120"/>
                <a:cs typeface="文鼎火柴體" panose="020B0609010101010101" pitchFamily="49" charset="-120"/>
              </a:rPr>
              <a:t>康居</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6" name="TextBox 5"/>
          <p:cNvSpPr txBox="1"/>
          <p:nvPr/>
        </p:nvSpPr>
        <p:spPr>
          <a:xfrm>
            <a:off x="2781300" y="1388478"/>
            <a:ext cx="914400" cy="369332"/>
          </a:xfrm>
          <a:prstGeom prst="rect">
            <a:avLst/>
          </a:prstGeom>
          <a:noFill/>
        </p:spPr>
        <p:txBody>
          <a:bodyPr wrap="square" rtlCol="0">
            <a:spAutoFit/>
          </a:bodyPr>
          <a:lstStyle/>
          <a:p>
            <a:r>
              <a:rPr lang="zh-CN" altLang="en-US" dirty="0">
                <a:latin typeface="文鼎火柴體" panose="020B0609010101010101" pitchFamily="49" charset="-120"/>
                <a:ea typeface="文鼎火柴體" panose="020B0609010101010101" pitchFamily="49" charset="-120"/>
                <a:cs typeface="文鼎火柴體" panose="020B0609010101010101" pitchFamily="49" charset="-120"/>
              </a:rPr>
              <a:t>烏孫</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7" name="TextBox 6"/>
          <p:cNvSpPr txBox="1"/>
          <p:nvPr/>
        </p:nvSpPr>
        <p:spPr>
          <a:xfrm rot="1110853">
            <a:off x="6971031" y="1066800"/>
            <a:ext cx="914400" cy="381000"/>
          </a:xfrm>
          <a:prstGeom prst="rect">
            <a:avLst/>
          </a:prstGeom>
          <a:solidFill>
            <a:srgbClr val="FFC000"/>
          </a:solidFill>
        </p:spPr>
        <p:txBody>
          <a:bodyPr wrap="square" rtlCol="0">
            <a:spAutoFit/>
          </a:bodyPr>
          <a:lstStyle/>
          <a:p>
            <a:r>
              <a:rPr lang="zh-CN" altLang="en-US" dirty="0">
                <a:latin typeface="文鼎火柴體" panose="020B0609010101010101" pitchFamily="49" charset="-120"/>
                <a:ea typeface="文鼎火柴體" panose="020B0609010101010101" pitchFamily="49" charset="-120"/>
                <a:cs typeface="文鼎火柴體" panose="020B0609010101010101" pitchFamily="49" charset="-120"/>
              </a:rPr>
              <a:t>玉門關</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8" name="TextBox 7"/>
          <p:cNvSpPr txBox="1"/>
          <p:nvPr/>
        </p:nvSpPr>
        <p:spPr>
          <a:xfrm rot="685281">
            <a:off x="6762416" y="2491411"/>
            <a:ext cx="670691" cy="381000"/>
          </a:xfrm>
          <a:prstGeom prst="rect">
            <a:avLst/>
          </a:prstGeom>
          <a:solidFill>
            <a:srgbClr val="FFC000"/>
          </a:solidFill>
        </p:spPr>
        <p:txBody>
          <a:bodyPr wrap="square" rtlCol="0">
            <a:spAutoFit/>
          </a:bodyPr>
          <a:lstStyle/>
          <a:p>
            <a:r>
              <a:rPr lang="zh-CN" altLang="en-US" dirty="0">
                <a:latin typeface="文鼎火柴體" panose="020B0609010101010101" pitchFamily="49" charset="-120"/>
                <a:ea typeface="文鼎火柴體" panose="020B0609010101010101" pitchFamily="49" charset="-120"/>
                <a:cs typeface="文鼎火柴體" panose="020B0609010101010101" pitchFamily="49" charset="-120"/>
              </a:rPr>
              <a:t>陽關</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9" name="TextBox 8"/>
          <p:cNvSpPr txBox="1"/>
          <p:nvPr/>
        </p:nvSpPr>
        <p:spPr>
          <a:xfrm>
            <a:off x="11430000" y="4522669"/>
            <a:ext cx="746919" cy="369332"/>
          </a:xfrm>
          <a:prstGeom prst="rect">
            <a:avLst/>
          </a:prstGeom>
          <a:solidFill>
            <a:srgbClr val="FFC000"/>
          </a:solidFill>
        </p:spPr>
        <p:txBody>
          <a:bodyPr wrap="square" rtlCol="0">
            <a:spAutoFit/>
          </a:bodyPr>
          <a:lstStyle/>
          <a:p>
            <a:pPr algn="ctr"/>
            <a:r>
              <a:rPr lang="en-US" altLang="zh-CN" dirty="0">
                <a:latin typeface="文鼎火柴體" panose="020B0609010101010101" pitchFamily="49" charset="-120"/>
                <a:ea typeface="文鼎火柴體" panose="020B0609010101010101" pitchFamily="49" charset="-120"/>
                <a:cs typeface="文鼎火柴體" panose="020B0609010101010101" pitchFamily="49" charset="-120"/>
              </a:rPr>
              <a:t>A</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0" name="TextBox 9"/>
          <p:cNvSpPr txBox="1"/>
          <p:nvPr/>
        </p:nvSpPr>
        <p:spPr>
          <a:xfrm>
            <a:off x="11386714" y="4880768"/>
            <a:ext cx="790204" cy="307777"/>
          </a:xfrm>
          <a:prstGeom prst="rect">
            <a:avLst/>
          </a:prstGeom>
          <a:noFill/>
        </p:spPr>
        <p:txBody>
          <a:bodyPr wrap="square" rtlCol="0">
            <a:spAutoFit/>
          </a:bodyPr>
          <a:lstStyle/>
          <a:p>
            <a:r>
              <a:rPr lang="zh-CN" altLang="en-US" sz="1400" dirty="0">
                <a:solidFill>
                  <a:srgbClr val="C00000"/>
                </a:solidFill>
              </a:rPr>
              <a:t>（長安）</a:t>
            </a:r>
            <a:endParaRPr lang="en-US" sz="1400" dirty="0">
              <a:solidFill>
                <a:srgbClr val="C00000"/>
              </a:solidFill>
            </a:endParaRPr>
          </a:p>
        </p:txBody>
      </p:sp>
      <p:sp>
        <p:nvSpPr>
          <p:cNvPr id="11" name="TextBox 10"/>
          <p:cNvSpPr txBox="1"/>
          <p:nvPr/>
        </p:nvSpPr>
        <p:spPr>
          <a:xfrm>
            <a:off x="8686800" y="390249"/>
            <a:ext cx="1905000" cy="584775"/>
          </a:xfrm>
          <a:prstGeom prst="rect">
            <a:avLst/>
          </a:prstGeom>
          <a:noFill/>
        </p:spPr>
        <p:txBody>
          <a:bodyPr wrap="square" rtlCol="0">
            <a:spAutoFit/>
          </a:bodyPr>
          <a:lstStyle/>
          <a:p>
            <a:r>
              <a:rPr lang="zh-CN" altLang="en-US" sz="3200" dirty="0">
                <a:solidFill>
                  <a:schemeClr val="accent2">
                    <a:lumMod val="60000"/>
                    <a:lumOff val="40000"/>
                  </a:schemeClr>
                </a:solidFill>
                <a:latin typeface="文鼎火柴體" panose="020B0609010101010101" pitchFamily="49" charset="-120"/>
                <a:ea typeface="文鼎火柴體" panose="020B0609010101010101" pitchFamily="49" charset="-120"/>
                <a:cs typeface="文鼎火柴體" panose="020B0609010101010101" pitchFamily="49" charset="-120"/>
              </a:rPr>
              <a:t>匈奴</a:t>
            </a:r>
            <a:endParaRPr lang="en-US" sz="3200" dirty="0">
              <a:solidFill>
                <a:schemeClr val="accent2">
                  <a:lumMod val="60000"/>
                  <a:lumOff val="40000"/>
                </a:schemeClr>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2" name="TextBox 11"/>
          <p:cNvSpPr txBox="1"/>
          <p:nvPr/>
        </p:nvSpPr>
        <p:spPr>
          <a:xfrm>
            <a:off x="5791200" y="2798803"/>
            <a:ext cx="439174" cy="646331"/>
          </a:xfrm>
          <a:prstGeom prst="rect">
            <a:avLst/>
          </a:prstGeom>
          <a:solidFill>
            <a:srgbClr val="FFC000"/>
          </a:solidFill>
        </p:spPr>
        <p:txBody>
          <a:bodyPr wrap="square" rtlCol="0">
            <a:spAutoFit/>
          </a:bodyPr>
          <a:lstStyle/>
          <a:p>
            <a:r>
              <a:rPr lang="zh-CN" altLang="en-US" dirty="0">
                <a:latin typeface="文鼎火柴體" panose="020B0609010101010101" pitchFamily="49" charset="-120"/>
                <a:ea typeface="文鼎火柴體" panose="020B0609010101010101" pitchFamily="49" charset="-120"/>
                <a:cs typeface="文鼎火柴體" panose="020B0609010101010101" pitchFamily="49" charset="-120"/>
              </a:rPr>
              <a:t>鄯善</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3" name="TextBox 12"/>
          <p:cNvSpPr txBox="1"/>
          <p:nvPr/>
        </p:nvSpPr>
        <p:spPr>
          <a:xfrm>
            <a:off x="5352881" y="2136390"/>
            <a:ext cx="1065091" cy="584775"/>
          </a:xfrm>
          <a:prstGeom prst="rect">
            <a:avLst/>
          </a:prstGeom>
          <a:noFill/>
        </p:spPr>
        <p:txBody>
          <a:bodyPr wrap="square" rtlCol="0">
            <a:spAutoFit/>
          </a:bodyPr>
          <a:lstStyle/>
          <a:p>
            <a:r>
              <a:rPr lang="zh-CN" altLang="en-US" sz="1600" dirty="0"/>
              <a:t>又被匈奴抓住</a:t>
            </a:r>
            <a:endParaRPr lang="en-US" sz="1600" dirty="0"/>
          </a:p>
        </p:txBody>
      </p:sp>
      <p:sp>
        <p:nvSpPr>
          <p:cNvPr id="14" name="TextBox 13"/>
          <p:cNvSpPr txBox="1"/>
          <p:nvPr/>
        </p:nvSpPr>
        <p:spPr>
          <a:xfrm>
            <a:off x="3352800" y="3753068"/>
            <a:ext cx="685800" cy="369332"/>
          </a:xfrm>
          <a:prstGeom prst="rect">
            <a:avLst/>
          </a:prstGeom>
          <a:solidFill>
            <a:srgbClr val="FFC000"/>
          </a:solidFill>
        </p:spPr>
        <p:txBody>
          <a:bodyPr wrap="square" rtlCol="0">
            <a:spAutoFit/>
          </a:bodyPr>
          <a:lstStyle/>
          <a:p>
            <a:r>
              <a:rPr lang="zh-CN" altLang="en-US" dirty="0">
                <a:latin typeface="文鼎火柴體" panose="020B0609010101010101" pitchFamily="49" charset="-120"/>
                <a:ea typeface="文鼎火柴體" panose="020B0609010101010101" pitchFamily="49" charset="-120"/>
                <a:cs typeface="文鼎火柴體" panose="020B0609010101010101" pitchFamily="49" charset="-120"/>
              </a:rPr>
              <a:t>于闐</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5" name="TextBox 14"/>
          <p:cNvSpPr txBox="1"/>
          <p:nvPr/>
        </p:nvSpPr>
        <p:spPr>
          <a:xfrm>
            <a:off x="1905000" y="2743200"/>
            <a:ext cx="762000" cy="381000"/>
          </a:xfrm>
          <a:prstGeom prst="rect">
            <a:avLst/>
          </a:prstGeom>
          <a:solidFill>
            <a:srgbClr val="FFC000"/>
          </a:solidFill>
        </p:spPr>
        <p:txBody>
          <a:bodyPr wrap="square" rtlCol="0">
            <a:spAutoFit/>
          </a:bodyPr>
          <a:lstStyle/>
          <a:p>
            <a:pPr algn="ctr"/>
            <a:r>
              <a:rPr lang="en-US" altLang="zh-CN" dirty="0">
                <a:latin typeface="文鼎火柴體" panose="020B0609010101010101" pitchFamily="49" charset="-120"/>
                <a:ea typeface="文鼎火柴體" panose="020B0609010101010101" pitchFamily="49" charset="-120"/>
                <a:cs typeface="文鼎火柴體" panose="020B0609010101010101" pitchFamily="49" charset="-120"/>
              </a:rPr>
              <a:t>C</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6" name="TextBox 15"/>
          <p:cNvSpPr txBox="1"/>
          <p:nvPr/>
        </p:nvSpPr>
        <p:spPr>
          <a:xfrm rot="19869152">
            <a:off x="2825382" y="2006809"/>
            <a:ext cx="741802" cy="369332"/>
          </a:xfrm>
          <a:prstGeom prst="rect">
            <a:avLst/>
          </a:prstGeom>
          <a:solidFill>
            <a:srgbClr val="FFC000"/>
          </a:solidFill>
        </p:spPr>
        <p:txBody>
          <a:bodyPr wrap="square" rtlCol="0">
            <a:spAutoFit/>
          </a:bodyPr>
          <a:lstStyle/>
          <a:p>
            <a:r>
              <a:rPr lang="zh-CN" altLang="en-US" dirty="0">
                <a:latin typeface="文鼎火柴體" panose="020B0609010101010101" pitchFamily="49" charset="-120"/>
                <a:ea typeface="文鼎火柴體" panose="020B0609010101010101" pitchFamily="49" charset="-120"/>
                <a:cs typeface="文鼎火柴體" panose="020B0609010101010101" pitchFamily="49" charset="-120"/>
              </a:rPr>
              <a:t>疏勒</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7" name="TextBox 16"/>
          <p:cNvSpPr txBox="1"/>
          <p:nvPr/>
        </p:nvSpPr>
        <p:spPr>
          <a:xfrm>
            <a:off x="148942" y="3097428"/>
            <a:ext cx="689897" cy="369332"/>
          </a:xfrm>
          <a:prstGeom prst="rect">
            <a:avLst/>
          </a:prstGeom>
          <a:solidFill>
            <a:srgbClr val="FFC000"/>
          </a:solidFill>
        </p:spPr>
        <p:txBody>
          <a:bodyPr wrap="square" rtlCol="0">
            <a:spAutoFit/>
          </a:bodyPr>
          <a:lstStyle/>
          <a:p>
            <a:pPr algn="ctr"/>
            <a:r>
              <a:rPr lang="en-US" altLang="zh-CN" dirty="0">
                <a:latin typeface="文鼎火柴體" panose="020B0609010101010101" pitchFamily="49" charset="-120"/>
                <a:ea typeface="文鼎火柴體" panose="020B0609010101010101" pitchFamily="49" charset="-120"/>
                <a:cs typeface="文鼎火柴體" panose="020B0609010101010101" pitchFamily="49" charset="-120"/>
              </a:rPr>
              <a:t>D</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8" name="TextBox 17"/>
          <p:cNvSpPr txBox="1"/>
          <p:nvPr/>
        </p:nvSpPr>
        <p:spPr>
          <a:xfrm>
            <a:off x="-1068" y="3533570"/>
            <a:ext cx="1009522" cy="307777"/>
          </a:xfrm>
          <a:prstGeom prst="rect">
            <a:avLst/>
          </a:prstGeom>
          <a:noFill/>
        </p:spPr>
        <p:txBody>
          <a:bodyPr wrap="square" rtlCol="0">
            <a:spAutoFit/>
          </a:bodyPr>
          <a:lstStyle/>
          <a:p>
            <a:r>
              <a:rPr lang="zh-CN" altLang="en-US" sz="1400" dirty="0">
                <a:solidFill>
                  <a:srgbClr val="C00000"/>
                </a:solidFill>
              </a:rPr>
              <a:t>（大月氏）</a:t>
            </a:r>
            <a:endParaRPr lang="en-US" sz="1400" dirty="0">
              <a:solidFill>
                <a:srgbClr val="C00000"/>
              </a:solidFill>
            </a:endParaRPr>
          </a:p>
        </p:txBody>
      </p:sp>
      <p:sp>
        <p:nvSpPr>
          <p:cNvPr id="19" name="TextBox 18"/>
          <p:cNvSpPr txBox="1"/>
          <p:nvPr/>
        </p:nvSpPr>
        <p:spPr>
          <a:xfrm>
            <a:off x="236141" y="2945752"/>
            <a:ext cx="899319" cy="276999"/>
          </a:xfrm>
          <a:prstGeom prst="rect">
            <a:avLst/>
          </a:prstGeom>
          <a:noFill/>
        </p:spPr>
        <p:txBody>
          <a:bodyPr wrap="square" rtlCol="0">
            <a:spAutoFit/>
          </a:bodyPr>
          <a:lstStyle/>
          <a:p>
            <a:r>
              <a:rPr lang="zh-CN" altLang="en-US" sz="1200" dirty="0"/>
              <a:t>目的地</a:t>
            </a:r>
            <a:endParaRPr lang="en-US" sz="1200" dirty="0"/>
          </a:p>
        </p:txBody>
      </p:sp>
      <p:sp>
        <p:nvSpPr>
          <p:cNvPr id="20" name="TextBox 19"/>
          <p:cNvSpPr txBox="1"/>
          <p:nvPr/>
        </p:nvSpPr>
        <p:spPr>
          <a:xfrm>
            <a:off x="1787979" y="3121968"/>
            <a:ext cx="935300" cy="307777"/>
          </a:xfrm>
          <a:prstGeom prst="rect">
            <a:avLst/>
          </a:prstGeom>
          <a:noFill/>
        </p:spPr>
        <p:txBody>
          <a:bodyPr wrap="square" rtlCol="0">
            <a:spAutoFit/>
          </a:bodyPr>
          <a:lstStyle/>
          <a:p>
            <a:r>
              <a:rPr lang="zh-CN" altLang="en-US" sz="1400" dirty="0">
                <a:solidFill>
                  <a:srgbClr val="C00000"/>
                </a:solidFill>
              </a:rPr>
              <a:t>（大宛</a:t>
            </a:r>
            <a:r>
              <a:rPr lang="zh-TW" altLang="en-US" sz="1400" dirty="0">
                <a:solidFill>
                  <a:srgbClr val="C00000"/>
                </a:solidFill>
                <a:latin typeface="SimSun" panose="02010600030101010101" pitchFamily="2" charset="-122"/>
                <a:ea typeface="SimSun" panose="02010600030101010101" pitchFamily="2" charset="-122"/>
              </a:rPr>
              <a:t>國</a:t>
            </a:r>
            <a:r>
              <a:rPr lang="zh-CN" altLang="en-US" sz="1400" dirty="0">
                <a:solidFill>
                  <a:srgbClr val="C00000"/>
                </a:solidFill>
              </a:rPr>
              <a:t>）</a:t>
            </a:r>
            <a:endParaRPr lang="en-US" sz="1400" dirty="0">
              <a:solidFill>
                <a:srgbClr val="C00000"/>
              </a:solidFill>
            </a:endParaRPr>
          </a:p>
        </p:txBody>
      </p:sp>
      <p:pic>
        <p:nvPicPr>
          <p:cNvPr id="21"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9625" y="2213868"/>
            <a:ext cx="1447713" cy="116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rot="20255219">
            <a:off x="4112480" y="1716764"/>
            <a:ext cx="762000" cy="307777"/>
          </a:xfrm>
          <a:prstGeom prst="rect">
            <a:avLst/>
          </a:prstGeom>
          <a:noFill/>
        </p:spPr>
        <p:txBody>
          <a:bodyPr wrap="square" rtlCol="0">
            <a:spAutoFit/>
          </a:bodyPr>
          <a:lstStyle/>
          <a:p>
            <a:r>
              <a:rPr lang="zh-CN" altLang="en-US" sz="1400" dirty="0"/>
              <a:t>逃出</a:t>
            </a:r>
            <a:endParaRPr lang="en-US" sz="1400" dirty="0"/>
          </a:p>
        </p:txBody>
      </p:sp>
      <p:sp>
        <p:nvSpPr>
          <p:cNvPr id="23" name="TextBox 22"/>
          <p:cNvSpPr txBox="1"/>
          <p:nvPr/>
        </p:nvSpPr>
        <p:spPr>
          <a:xfrm>
            <a:off x="5347329" y="1424464"/>
            <a:ext cx="1028744" cy="523220"/>
          </a:xfrm>
          <a:prstGeom prst="rect">
            <a:avLst/>
          </a:prstGeom>
          <a:noFill/>
        </p:spPr>
        <p:txBody>
          <a:bodyPr wrap="square" rtlCol="0">
            <a:spAutoFit/>
          </a:bodyPr>
          <a:lstStyle/>
          <a:p>
            <a:r>
              <a:rPr lang="zh-CN" altLang="en-US" sz="1400" dirty="0"/>
              <a:t>被匈奴抓住</a:t>
            </a:r>
            <a:endParaRPr lang="en-US" sz="1400" dirty="0"/>
          </a:p>
        </p:txBody>
      </p:sp>
      <p:sp>
        <p:nvSpPr>
          <p:cNvPr id="24" name="TextBox 23"/>
          <p:cNvSpPr txBox="1"/>
          <p:nvPr/>
        </p:nvSpPr>
        <p:spPr>
          <a:xfrm>
            <a:off x="4686256" y="1637500"/>
            <a:ext cx="762000" cy="369332"/>
          </a:xfrm>
          <a:prstGeom prst="rect">
            <a:avLst/>
          </a:prstGeom>
          <a:solidFill>
            <a:srgbClr val="FFC000"/>
          </a:solidFill>
        </p:spPr>
        <p:txBody>
          <a:bodyPr wrap="square" rtlCol="0">
            <a:spAutoFit/>
          </a:bodyPr>
          <a:lstStyle/>
          <a:p>
            <a:pPr algn="ctr"/>
            <a:r>
              <a:rPr lang="en-US" altLang="zh-CN" dirty="0">
                <a:latin typeface="文鼎火柴體" panose="020B0609010101010101" pitchFamily="49" charset="-120"/>
                <a:ea typeface="文鼎火柴體" panose="020B0609010101010101" pitchFamily="49" charset="-120"/>
                <a:cs typeface="文鼎火柴體" panose="020B0609010101010101" pitchFamily="49" charset="-120"/>
              </a:rPr>
              <a:t>B</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25" name="TextBox 24"/>
          <p:cNvSpPr txBox="1"/>
          <p:nvPr/>
        </p:nvSpPr>
        <p:spPr>
          <a:xfrm>
            <a:off x="4729242" y="1933371"/>
            <a:ext cx="833358" cy="307777"/>
          </a:xfrm>
          <a:prstGeom prst="rect">
            <a:avLst/>
          </a:prstGeom>
          <a:noFill/>
        </p:spPr>
        <p:txBody>
          <a:bodyPr wrap="square" rtlCol="0">
            <a:spAutoFit/>
          </a:bodyPr>
          <a:lstStyle/>
          <a:p>
            <a:r>
              <a:rPr lang="zh-CN" altLang="en-US" sz="1400" dirty="0">
                <a:solidFill>
                  <a:srgbClr val="C00000"/>
                </a:solidFill>
              </a:rPr>
              <a:t>（龜茲）</a:t>
            </a:r>
            <a:endParaRPr lang="en-US" sz="1400" dirty="0">
              <a:solidFill>
                <a:srgbClr val="C00000"/>
              </a:solidFill>
            </a:endParaRPr>
          </a:p>
        </p:txBody>
      </p:sp>
      <p:sp>
        <p:nvSpPr>
          <p:cNvPr id="26" name="TextBox 25"/>
          <p:cNvSpPr txBox="1"/>
          <p:nvPr/>
        </p:nvSpPr>
        <p:spPr>
          <a:xfrm>
            <a:off x="468837" y="3924714"/>
            <a:ext cx="800100" cy="369332"/>
          </a:xfrm>
          <a:prstGeom prst="rect">
            <a:avLst/>
          </a:prstGeom>
          <a:noFill/>
        </p:spPr>
        <p:txBody>
          <a:bodyPr wrap="square" rtlCol="0">
            <a:spAutoFit/>
          </a:bodyPr>
          <a:lstStyle/>
          <a:p>
            <a:r>
              <a:rPr lang="zh-CN" altLang="en-US" dirty="0">
                <a:latin typeface="文鼎火柴體" panose="020B0609010101010101" pitchFamily="49" charset="-120"/>
                <a:ea typeface="文鼎火柴體" panose="020B0609010101010101" pitchFamily="49" charset="-120"/>
                <a:cs typeface="文鼎火柴體" panose="020B0609010101010101" pitchFamily="49" charset="-120"/>
              </a:rPr>
              <a:t>大夏</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27" name="TextBox 26"/>
          <p:cNvSpPr txBox="1"/>
          <p:nvPr/>
        </p:nvSpPr>
        <p:spPr>
          <a:xfrm>
            <a:off x="-1068" y="4861917"/>
            <a:ext cx="12144731" cy="2031325"/>
          </a:xfrm>
          <a:prstGeom prst="rect">
            <a:avLst/>
          </a:prstGeom>
          <a:noFill/>
        </p:spPr>
        <p:txBody>
          <a:bodyPr wrap="square" rtlCol="0">
            <a:spAutoFit/>
          </a:bodyPr>
          <a:lstStyle/>
          <a:p>
            <a:r>
              <a:rPr lang="zh-CN" altLang="en-US" b="1" dirty="0"/>
              <a:t>張騫行程：</a:t>
            </a:r>
            <a:endParaRPr lang="en-US" altLang="zh-CN" b="1" dirty="0"/>
          </a:p>
          <a:p>
            <a:r>
              <a:rPr lang="en-US" altLang="zh-CN" dirty="0"/>
              <a:t>1. </a:t>
            </a:r>
            <a:r>
              <a:rPr lang="zh-CN" altLang="en-US" dirty="0"/>
              <a:t>公元前</a:t>
            </a:r>
            <a:r>
              <a:rPr lang="en-US" altLang="zh-CN" dirty="0"/>
              <a:t>138</a:t>
            </a:r>
            <a:r>
              <a:rPr lang="zh-CN" altLang="en-US" dirty="0"/>
              <a:t>年，張騫帶著隨從百多人，離開</a:t>
            </a:r>
            <a:r>
              <a:rPr lang="zh-CN" altLang="en-US" dirty="0">
                <a:solidFill>
                  <a:srgbClr val="FF0066"/>
                </a:solidFill>
              </a:rPr>
              <a:t>長安</a:t>
            </a:r>
            <a:r>
              <a:rPr lang="zh-CN" altLang="en-US" dirty="0"/>
              <a:t>，向西域進發。</a:t>
            </a:r>
            <a:endParaRPr lang="en-US" altLang="zh-CN" dirty="0"/>
          </a:p>
          <a:p>
            <a:r>
              <a:rPr lang="en-US" altLang="zh-HK" dirty="0"/>
              <a:t>2. </a:t>
            </a:r>
            <a:r>
              <a:rPr lang="zh-CN" altLang="en-US" dirty="0"/>
              <a:t>誰知他一踏出玉門關不遠，在</a:t>
            </a:r>
            <a:r>
              <a:rPr lang="zh-CN" altLang="en-US" dirty="0">
                <a:solidFill>
                  <a:srgbClr val="FF0066"/>
                </a:solidFill>
              </a:rPr>
              <a:t>龜茲</a:t>
            </a:r>
            <a:r>
              <a:rPr lang="zh-CN" altLang="en-US" dirty="0"/>
              <a:t>附近，已被匈奴人抓住，囚禁十多年。匈奴人為了留住張騫，</a:t>
            </a:r>
            <a:r>
              <a:rPr lang="zh-TW" altLang="en-US" dirty="0">
                <a:latin typeface="SimSun" panose="02010600030101010101" pitchFamily="2" charset="-122"/>
                <a:ea typeface="SimSun" panose="02010600030101010101" pitchFamily="2" charset="-122"/>
              </a:rPr>
              <a:t>甚至</a:t>
            </a:r>
            <a:r>
              <a:rPr lang="zh-CN" altLang="en-US" dirty="0"/>
              <a:t>為他娶</a:t>
            </a:r>
            <a:r>
              <a:rPr lang="zh-TW" altLang="en-US" dirty="0">
                <a:latin typeface="SimSun" panose="02010600030101010101" pitchFamily="2" charset="-122"/>
                <a:ea typeface="SimSun" panose="02010600030101010101" pitchFamily="2" charset="-122"/>
              </a:rPr>
              <a:t>了</a:t>
            </a:r>
            <a:r>
              <a:rPr lang="zh-CN" altLang="en-US" dirty="0"/>
              <a:t>妻</a:t>
            </a:r>
            <a:r>
              <a:rPr lang="zh-TW" altLang="en-US" dirty="0">
                <a:latin typeface="SimSun" panose="02010600030101010101" pitchFamily="2" charset="-122"/>
                <a:ea typeface="SimSun" panose="02010600030101010101" pitchFamily="2" charset="-122"/>
              </a:rPr>
              <a:t>子</a:t>
            </a:r>
            <a:r>
              <a:rPr lang="zh-CN" altLang="en-US" dirty="0"/>
              <a:t>。</a:t>
            </a:r>
            <a:endParaRPr lang="en-US" altLang="zh-HK" dirty="0"/>
          </a:p>
          <a:p>
            <a:r>
              <a:rPr lang="en-US" altLang="zh-HK" dirty="0"/>
              <a:t>3. </a:t>
            </a:r>
            <a:r>
              <a:rPr lang="zh-CN" altLang="en-US" dirty="0"/>
              <a:t>可是張騫出使西域的信心沒有動搖，他</a:t>
            </a:r>
            <a:r>
              <a:rPr lang="zh-TW" altLang="en-US" dirty="0">
                <a:latin typeface="SimSun" panose="02010600030101010101" pitchFamily="2" charset="-122"/>
                <a:ea typeface="SimSun" panose="02010600030101010101" pitchFamily="2" charset="-122"/>
              </a:rPr>
              <a:t>趁機</a:t>
            </a:r>
            <a:r>
              <a:rPr lang="zh-CN" altLang="en-US" dirty="0"/>
              <a:t>成功逃走，繼續行程。</a:t>
            </a:r>
            <a:endParaRPr lang="en-US" altLang="zh-HK" dirty="0"/>
          </a:p>
          <a:p>
            <a:r>
              <a:rPr lang="en-US" altLang="zh-HK" dirty="0"/>
              <a:t>4. </a:t>
            </a:r>
            <a:r>
              <a:rPr lang="zh-CN" altLang="en-US" dirty="0"/>
              <a:t>張騫到達了</a:t>
            </a:r>
            <a:r>
              <a:rPr lang="zh-CN" altLang="en-US" dirty="0">
                <a:solidFill>
                  <a:srgbClr val="FF0066"/>
                </a:solidFill>
              </a:rPr>
              <a:t>大宛國</a:t>
            </a:r>
            <a:r>
              <a:rPr lang="zh-CN" altLang="en-US" dirty="0"/>
              <a:t>，發現當地出產良馬。他想，如果漢朝有這些良馬，便不怕匈奴騎兵了。</a:t>
            </a:r>
            <a:endParaRPr lang="en-US" altLang="zh-HK" dirty="0"/>
          </a:p>
          <a:p>
            <a:r>
              <a:rPr lang="en-US" altLang="zh-CN" dirty="0"/>
              <a:t>5. </a:t>
            </a:r>
            <a:r>
              <a:rPr lang="zh-CN" altLang="en-US" dirty="0"/>
              <a:t>張騫終於到達目的地</a:t>
            </a:r>
            <a:r>
              <a:rPr lang="zh-CN" altLang="en-US" dirty="0">
                <a:solidFill>
                  <a:srgbClr val="FF0000"/>
                </a:solidFill>
              </a:rPr>
              <a:t>大月氏</a:t>
            </a:r>
            <a:r>
              <a:rPr lang="zh-CN" altLang="en-US" dirty="0"/>
              <a:t>。國王</a:t>
            </a:r>
            <a:r>
              <a:rPr lang="zh-TW" altLang="en-US" dirty="0">
                <a:latin typeface="SimSun" panose="02010600030101010101" pitchFamily="2" charset="-122"/>
                <a:ea typeface="SimSun" panose="02010600030101010101" pitchFamily="2" charset="-122"/>
              </a:rPr>
              <a:t>很禮待</a:t>
            </a:r>
            <a:r>
              <a:rPr lang="zh-CN" altLang="en-US" dirty="0"/>
              <a:t>張騫，但</a:t>
            </a:r>
            <a:r>
              <a:rPr lang="zh-TW" altLang="en-US" dirty="0">
                <a:latin typeface="SimSun" panose="02010600030101010101" pitchFamily="2" charset="-122"/>
                <a:ea typeface="SimSun" panose="02010600030101010101" pitchFamily="2" charset="-122"/>
              </a:rPr>
              <a:t>不想</a:t>
            </a:r>
            <a:r>
              <a:rPr lang="zh-CN" altLang="en-US" dirty="0"/>
              <a:t>再與匈奴為敵，張騫只好離去。</a:t>
            </a:r>
            <a:endParaRPr lang="en-US" altLang="zh-CN" dirty="0"/>
          </a:p>
          <a:p>
            <a:r>
              <a:rPr lang="en-US" altLang="zh-CN" dirty="0"/>
              <a:t>6. </a:t>
            </a:r>
            <a:r>
              <a:rPr lang="zh-CN" altLang="en-US" dirty="0"/>
              <a:t>公元前</a:t>
            </a:r>
            <a:r>
              <a:rPr lang="en-US" altLang="zh-CN" dirty="0"/>
              <a:t>126</a:t>
            </a:r>
            <a:r>
              <a:rPr lang="zh-CN" altLang="en-US" dirty="0"/>
              <a:t>年，張騫終於</a:t>
            </a:r>
            <a:r>
              <a:rPr lang="zh-TW" altLang="en-US" dirty="0">
                <a:latin typeface="SimSun" panose="02010600030101010101" pitchFamily="2" charset="-122"/>
                <a:ea typeface="SimSun" panose="02010600030101010101" pitchFamily="2" charset="-122"/>
              </a:rPr>
              <a:t>經</a:t>
            </a:r>
            <a:r>
              <a:rPr lang="zh-CN" altLang="en-US" dirty="0"/>
              <a:t>過陽關，回到長安。</a:t>
            </a:r>
            <a:endParaRPr lang="en-US" altLang="zh-HK" dirty="0"/>
          </a:p>
        </p:txBody>
      </p:sp>
      <p:sp>
        <p:nvSpPr>
          <p:cNvPr id="28" name="TextBox 27"/>
          <p:cNvSpPr txBox="1"/>
          <p:nvPr/>
        </p:nvSpPr>
        <p:spPr>
          <a:xfrm>
            <a:off x="4267200" y="205582"/>
            <a:ext cx="1295400" cy="369332"/>
          </a:xfrm>
          <a:prstGeom prst="rect">
            <a:avLst/>
          </a:prstGeom>
          <a:noFill/>
        </p:spPr>
        <p:txBody>
          <a:bodyPr wrap="square" rtlCol="0">
            <a:spAutoFit/>
          </a:bodyPr>
          <a:lstStyle/>
          <a:p>
            <a:r>
              <a:rPr lang="zh-CN" altLang="en-US" dirty="0">
                <a:latin typeface="文鼎行楷碑體" panose="02010609010101010101" pitchFamily="49" charset="-120"/>
                <a:ea typeface="文鼎行楷碑體" panose="02010609010101010101" pitchFamily="49" charset="-120"/>
                <a:cs typeface="文鼎行楷碑體" panose="02010609010101010101" pitchFamily="49" charset="-120"/>
              </a:rPr>
              <a:t>天山</a:t>
            </a:r>
            <a:endParaRPr lang="en-US" dirty="0">
              <a:latin typeface="文鼎行楷碑體" panose="02010609010101010101" pitchFamily="49" charset="-120"/>
              <a:ea typeface="文鼎行楷碑體" panose="02010609010101010101" pitchFamily="49" charset="-120"/>
              <a:cs typeface="文鼎行楷碑體" panose="02010609010101010101" pitchFamily="49" charset="-120"/>
            </a:endParaRPr>
          </a:p>
        </p:txBody>
      </p:sp>
      <p:sp>
        <p:nvSpPr>
          <p:cNvPr id="29" name="TextBox 28"/>
          <p:cNvSpPr txBox="1"/>
          <p:nvPr/>
        </p:nvSpPr>
        <p:spPr>
          <a:xfrm>
            <a:off x="5105400" y="4153337"/>
            <a:ext cx="1219200" cy="369332"/>
          </a:xfrm>
          <a:prstGeom prst="rect">
            <a:avLst/>
          </a:prstGeom>
          <a:noFill/>
        </p:spPr>
        <p:txBody>
          <a:bodyPr wrap="square" rtlCol="0">
            <a:spAutoFit/>
          </a:bodyPr>
          <a:lstStyle/>
          <a:p>
            <a:r>
              <a:rPr lang="zh-CN" altLang="en-US" dirty="0">
                <a:latin typeface="文鼎行楷碑體" panose="02010609010101010101" pitchFamily="49" charset="-120"/>
                <a:ea typeface="文鼎行楷碑體" panose="02010609010101010101" pitchFamily="49" charset="-120"/>
                <a:cs typeface="文鼎行楷碑體" panose="02010609010101010101" pitchFamily="49" charset="-120"/>
              </a:rPr>
              <a:t>崑崙山</a:t>
            </a:r>
            <a:endParaRPr lang="en-US" dirty="0">
              <a:latin typeface="文鼎行楷碑體" panose="02010609010101010101" pitchFamily="49" charset="-120"/>
              <a:ea typeface="文鼎行楷碑體" panose="02010609010101010101" pitchFamily="49" charset="-120"/>
              <a:cs typeface="文鼎行楷碑體" panose="02010609010101010101" pitchFamily="49" charset="-120"/>
            </a:endParaRPr>
          </a:p>
        </p:txBody>
      </p:sp>
      <p:sp>
        <p:nvSpPr>
          <p:cNvPr id="31" name="矩形 30"/>
          <p:cNvSpPr/>
          <p:nvPr/>
        </p:nvSpPr>
        <p:spPr>
          <a:xfrm>
            <a:off x="38675" y="4230130"/>
            <a:ext cx="4080492" cy="646331"/>
          </a:xfrm>
          <a:prstGeom prst="rect">
            <a:avLst/>
          </a:prstGeom>
          <a:solidFill>
            <a:schemeClr val="bg1"/>
          </a:solidFill>
          <a:ln>
            <a:solidFill>
              <a:srgbClr val="C00000"/>
            </a:solidFill>
          </a:ln>
        </p:spPr>
        <p:txBody>
          <a:bodyPr wrap="square">
            <a:spAutoFit/>
          </a:bodyPr>
          <a:lstStyle/>
          <a:p>
            <a:r>
              <a:rPr lang="zh-TW" altLang="en-US"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活動：</a:t>
            </a:r>
            <a:r>
              <a:rPr lang="zh-CN" altLang="en-US"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試根據</a:t>
            </a:r>
            <a:r>
              <a:rPr lang="zh-TW" altLang="en-US"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下面張騫</a:t>
            </a:r>
            <a:r>
              <a:rPr lang="zh-CN" altLang="en-US"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的行程</a:t>
            </a:r>
            <a:r>
              <a:rPr lang="zh-TW" altLang="en-US"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資料</a:t>
            </a:r>
            <a:r>
              <a:rPr lang="zh-CN" altLang="en-US"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a:t>
            </a:r>
            <a:r>
              <a:rPr lang="zh-TW" altLang="en-US"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將有關地名填寫在地圖（ＡＢＣＤ）</a:t>
            </a:r>
            <a:r>
              <a:rPr lang="zh-CN" altLang="en-US"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上：</a:t>
            </a:r>
            <a:endParaRPr lang="en-US" altLang="zh-HK"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Tree>
    <p:extLst>
      <p:ext uri="{BB962C8B-B14F-4D97-AF65-F5344CB8AC3E}">
        <p14:creationId xmlns:p14="http://schemas.microsoft.com/office/powerpoint/2010/main" val="79705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0"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90" y="1"/>
            <a:ext cx="12148828" cy="524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675" y="-82825"/>
            <a:ext cx="3937707" cy="830997"/>
          </a:xfrm>
          <a:prstGeom prst="rect">
            <a:avLst/>
          </a:prstGeom>
          <a:noFill/>
        </p:spPr>
        <p:txBody>
          <a:bodyPr wrap="square" rtlCol="0">
            <a:spAutoFit/>
          </a:bodyPr>
          <a:lstStyle/>
          <a:p>
            <a:r>
              <a:rPr lang="en-US" altLang="zh-TW"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C. The </a:t>
            </a:r>
            <a:r>
              <a:rPr lang="en-US" altLang="zh-CN" sz="2400" dirty="0">
                <a:solidFill>
                  <a:schemeClr val="accent1"/>
                </a:solidFill>
                <a:latin typeface="Times New Roman" panose="02020603050405020304" pitchFamily="18" charset="0"/>
                <a:ea typeface="Tahoma" panose="020B0604030504040204" pitchFamily="34" charset="0"/>
                <a:cs typeface="Times New Roman" panose="02020603050405020304" pitchFamily="18" charset="0"/>
              </a:rPr>
              <a:t>First Mission of Zhang Qian to the Western Regions</a:t>
            </a:r>
          </a:p>
        </p:txBody>
      </p:sp>
      <p:sp>
        <p:nvSpPr>
          <p:cNvPr id="5" name="TextBox 4"/>
          <p:cNvSpPr txBox="1"/>
          <p:nvPr/>
        </p:nvSpPr>
        <p:spPr>
          <a:xfrm>
            <a:off x="685800" y="1424464"/>
            <a:ext cx="1219200" cy="369332"/>
          </a:xfrm>
          <a:prstGeom prst="rect">
            <a:avLst/>
          </a:prstGeom>
          <a:noFill/>
        </p:spPr>
        <p:txBody>
          <a:bodyPr wrap="square" rtlCol="0">
            <a:spAutoFit/>
          </a:bodyPr>
          <a:lstStyle/>
          <a:p>
            <a:r>
              <a:rPr lang="en-US" dirty="0" err="1">
                <a:latin typeface="Times New Roman" panose="02020603050405020304" pitchFamily="18" charset="0"/>
                <a:ea typeface="文鼎火柴體" panose="020B0609010101010101" pitchFamily="49" charset="-120"/>
                <a:cs typeface="Times New Roman" panose="02020603050405020304" pitchFamily="18" charset="0"/>
              </a:rPr>
              <a:t>Kangju</a:t>
            </a:r>
            <a:endParaRPr lang="en-US"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6" name="TextBox 5"/>
          <p:cNvSpPr txBox="1"/>
          <p:nvPr/>
        </p:nvSpPr>
        <p:spPr>
          <a:xfrm>
            <a:off x="2781300" y="1388478"/>
            <a:ext cx="914400"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Wusun</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rot="1110853">
            <a:off x="6605098" y="1065906"/>
            <a:ext cx="1042929" cy="307777"/>
          </a:xfrm>
          <a:prstGeom prst="rect">
            <a:avLst/>
          </a:prstGeom>
          <a:solidFill>
            <a:srgbClr val="FFC000"/>
          </a:solidFill>
        </p:spPr>
        <p:txBody>
          <a:bodyPr wrap="square" rtlCol="0">
            <a:spAutoFit/>
          </a:bodyPr>
          <a:lstStyle/>
          <a:p>
            <a:r>
              <a:rPr lang="en-US" altLang="zh-CN" sz="1400" dirty="0" err="1">
                <a:latin typeface="Times New Roman" panose="02020603050405020304" pitchFamily="18" charset="0"/>
                <a:ea typeface="文鼎火柴體" panose="020B0609010101010101" pitchFamily="49" charset="-120"/>
                <a:cs typeface="Times New Roman" panose="02020603050405020304" pitchFamily="18" charset="0"/>
              </a:rPr>
              <a:t>Yumen</a:t>
            </a:r>
            <a:r>
              <a:rPr lang="en-US" altLang="zh-CN" sz="1400" dirty="0">
                <a:latin typeface="Times New Roman" panose="02020603050405020304" pitchFamily="18" charset="0"/>
                <a:ea typeface="文鼎火柴體" panose="020B0609010101010101" pitchFamily="49" charset="-120"/>
                <a:cs typeface="Times New Roman" panose="02020603050405020304" pitchFamily="18" charset="0"/>
              </a:rPr>
              <a:t> pass</a:t>
            </a:r>
            <a:endParaRPr lang="en-US" sz="1400"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8" name="TextBox 7"/>
          <p:cNvSpPr txBox="1"/>
          <p:nvPr/>
        </p:nvSpPr>
        <p:spPr>
          <a:xfrm rot="685281">
            <a:off x="6577952" y="2383945"/>
            <a:ext cx="1310023" cy="307777"/>
          </a:xfrm>
          <a:prstGeom prst="rect">
            <a:avLst/>
          </a:prstGeom>
          <a:solidFill>
            <a:srgbClr val="FFC000"/>
          </a:solidFill>
        </p:spPr>
        <p:txBody>
          <a:bodyPr wrap="square" rtlCol="0">
            <a:spAutoFit/>
          </a:bodyPr>
          <a:lstStyle/>
          <a:p>
            <a:r>
              <a:rPr lang="en-US" altLang="zh-CN" sz="1400" dirty="0" err="1">
                <a:latin typeface="Times New Roman" panose="02020603050405020304" pitchFamily="18" charset="0"/>
                <a:ea typeface="文鼎火柴體" panose="020B0609010101010101" pitchFamily="49" charset="-120"/>
                <a:cs typeface="Times New Roman" panose="02020603050405020304" pitchFamily="18" charset="0"/>
              </a:rPr>
              <a:t>Yangguan</a:t>
            </a:r>
            <a:r>
              <a:rPr lang="en-US" altLang="zh-CN" sz="1400" dirty="0">
                <a:latin typeface="Times New Roman" panose="02020603050405020304" pitchFamily="18" charset="0"/>
                <a:ea typeface="文鼎火柴體" panose="020B0609010101010101" pitchFamily="49" charset="-120"/>
                <a:cs typeface="Times New Roman" panose="02020603050405020304" pitchFamily="18" charset="0"/>
              </a:rPr>
              <a:t> Pass</a:t>
            </a:r>
            <a:endParaRPr lang="en-US" sz="1400"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9" name="TextBox 8"/>
          <p:cNvSpPr txBox="1"/>
          <p:nvPr/>
        </p:nvSpPr>
        <p:spPr>
          <a:xfrm>
            <a:off x="11277599" y="4911972"/>
            <a:ext cx="899319" cy="307777"/>
          </a:xfrm>
          <a:prstGeom prst="rect">
            <a:avLst/>
          </a:prstGeom>
          <a:solidFill>
            <a:schemeClr val="accent2">
              <a:lumMod val="20000"/>
              <a:lumOff val="80000"/>
            </a:schemeClr>
          </a:solidFill>
        </p:spPr>
        <p:txBody>
          <a:bodyPr wrap="square" rtlCol="0">
            <a:spAutoFit/>
          </a:bodyPr>
          <a:lstStyle/>
          <a:p>
            <a:pPr algn="ctr"/>
            <a:r>
              <a:rPr lang="en-US" altLang="zh-CN" sz="1400" dirty="0" err="1">
                <a:solidFill>
                  <a:srgbClr val="FF0000"/>
                </a:solidFill>
                <a:latin typeface="Times New Roman" panose="02020603050405020304" pitchFamily="18" charset="0"/>
                <a:ea typeface="文鼎火柴體" panose="020B0609010101010101" pitchFamily="49" charset="-120"/>
                <a:cs typeface="Times New Roman" panose="02020603050405020304" pitchFamily="18" charset="0"/>
              </a:rPr>
              <a:t>Chang’an</a:t>
            </a:r>
            <a:endParaRPr lang="en-US" sz="1400" dirty="0">
              <a:solidFill>
                <a:srgbClr val="FF0000"/>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11" name="TextBox 10"/>
          <p:cNvSpPr txBox="1"/>
          <p:nvPr/>
        </p:nvSpPr>
        <p:spPr>
          <a:xfrm>
            <a:off x="8686800" y="390249"/>
            <a:ext cx="1905000" cy="584775"/>
          </a:xfrm>
          <a:prstGeom prst="rect">
            <a:avLst/>
          </a:prstGeom>
          <a:noFill/>
        </p:spPr>
        <p:txBody>
          <a:bodyPr wrap="square" rtlCol="0">
            <a:spAutoFit/>
          </a:bodyPr>
          <a:lstStyle/>
          <a:p>
            <a:r>
              <a:rPr lang="en-US" altLang="zh-CN" sz="3200" dirty="0">
                <a:solidFill>
                  <a:srgbClr val="FF0000"/>
                </a:solidFill>
                <a:latin typeface="Times New Roman" panose="02020603050405020304" pitchFamily="18" charset="0"/>
                <a:ea typeface="文鼎火柴體" panose="020B0609010101010101" pitchFamily="49" charset="-120"/>
                <a:cs typeface="Times New Roman" panose="02020603050405020304" pitchFamily="18" charset="0"/>
              </a:rPr>
              <a:t>Huns</a:t>
            </a:r>
            <a:endParaRPr lang="en-US" sz="3200" dirty="0">
              <a:solidFill>
                <a:srgbClr val="FF0000"/>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12" name="TextBox 11"/>
          <p:cNvSpPr txBox="1"/>
          <p:nvPr/>
        </p:nvSpPr>
        <p:spPr>
          <a:xfrm>
            <a:off x="5791200" y="2798803"/>
            <a:ext cx="941931" cy="307777"/>
          </a:xfrm>
          <a:prstGeom prst="rect">
            <a:avLst/>
          </a:prstGeom>
          <a:solidFill>
            <a:srgbClr val="FFC000"/>
          </a:solidFill>
        </p:spPr>
        <p:txBody>
          <a:bodyPr wrap="square" rtlCol="0">
            <a:spAutoFit/>
          </a:bodyPr>
          <a:lstStyle/>
          <a:p>
            <a:pPr algn="ctr"/>
            <a:r>
              <a:rPr lang="en-US" altLang="zh-CN" sz="1400" dirty="0" err="1">
                <a:latin typeface="Times New Roman" panose="02020603050405020304" pitchFamily="18" charset="0"/>
                <a:ea typeface="文鼎火柴體" panose="020B0609010101010101" pitchFamily="49" charset="-120"/>
                <a:cs typeface="Times New Roman" panose="02020603050405020304" pitchFamily="18" charset="0"/>
              </a:rPr>
              <a:t>Shanshan</a:t>
            </a:r>
            <a:endParaRPr lang="en-US" sz="1400"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13" name="TextBox 12"/>
          <p:cNvSpPr txBox="1"/>
          <p:nvPr/>
        </p:nvSpPr>
        <p:spPr>
          <a:xfrm>
            <a:off x="5513066" y="2366271"/>
            <a:ext cx="1178878" cy="523220"/>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Captured by Huns again</a:t>
            </a:r>
            <a:endParaRPr lang="en-US" sz="1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238500" y="3626229"/>
            <a:ext cx="776082" cy="307777"/>
          </a:xfrm>
          <a:prstGeom prst="rect">
            <a:avLst/>
          </a:prstGeom>
          <a:solidFill>
            <a:srgbClr val="FFC000"/>
          </a:solidFill>
        </p:spPr>
        <p:txBody>
          <a:bodyPr wrap="square" rtlCol="0">
            <a:spAutoFit/>
          </a:bodyPr>
          <a:lstStyle/>
          <a:p>
            <a:pPr algn="ctr"/>
            <a:r>
              <a:rPr lang="en-US" altLang="zh-CN" sz="1400" dirty="0" err="1">
                <a:latin typeface="Times New Roman" panose="02020603050405020304" pitchFamily="18" charset="0"/>
                <a:ea typeface="文鼎火柴體" panose="020B0609010101010101" pitchFamily="49" charset="-120"/>
                <a:cs typeface="Times New Roman" panose="02020603050405020304" pitchFamily="18" charset="0"/>
              </a:rPr>
              <a:t>Yutian</a:t>
            </a:r>
            <a:endParaRPr lang="en-US" sz="1400"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15" name="TextBox 14"/>
          <p:cNvSpPr txBox="1"/>
          <p:nvPr/>
        </p:nvSpPr>
        <p:spPr>
          <a:xfrm>
            <a:off x="1763486" y="3051696"/>
            <a:ext cx="762000" cy="307777"/>
          </a:xfrm>
          <a:prstGeom prst="rect">
            <a:avLst/>
          </a:prstGeom>
          <a:solidFill>
            <a:schemeClr val="accent2">
              <a:lumMod val="20000"/>
              <a:lumOff val="80000"/>
            </a:schemeClr>
          </a:solidFill>
        </p:spPr>
        <p:txBody>
          <a:bodyPr wrap="square" rtlCol="0">
            <a:spAutoFit/>
          </a:bodyPr>
          <a:lstStyle/>
          <a:p>
            <a:pPr algn="ctr"/>
            <a:r>
              <a:rPr lang="en-US" altLang="zh-CN" sz="1400" dirty="0" err="1">
                <a:solidFill>
                  <a:srgbClr val="FF0000"/>
                </a:solidFill>
                <a:latin typeface="Times New Roman" panose="02020603050405020304" pitchFamily="18" charset="0"/>
                <a:ea typeface="文鼎火柴體" panose="020B0609010101010101" pitchFamily="49" charset="-120"/>
                <a:cs typeface="Times New Roman" panose="02020603050405020304" pitchFamily="18" charset="0"/>
              </a:rPr>
              <a:t>Dayuan</a:t>
            </a:r>
            <a:endParaRPr lang="en-US" sz="1400" dirty="0">
              <a:solidFill>
                <a:srgbClr val="FF0000"/>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16" name="TextBox 15"/>
          <p:cNvSpPr txBox="1"/>
          <p:nvPr/>
        </p:nvSpPr>
        <p:spPr>
          <a:xfrm rot="19869152">
            <a:off x="2832136" y="2063843"/>
            <a:ext cx="632965" cy="307777"/>
          </a:xfrm>
          <a:prstGeom prst="rect">
            <a:avLst/>
          </a:prstGeom>
          <a:solidFill>
            <a:srgbClr val="FFC000"/>
          </a:solidFill>
        </p:spPr>
        <p:txBody>
          <a:bodyPr wrap="square" rtlCol="0">
            <a:spAutoFit/>
          </a:bodyPr>
          <a:lstStyle/>
          <a:p>
            <a:r>
              <a:rPr lang="en-US" altLang="zh-CN" sz="1400" dirty="0" err="1">
                <a:latin typeface="Times New Roman" panose="02020603050405020304" pitchFamily="18" charset="0"/>
                <a:ea typeface="文鼎火柴體" panose="020B0609010101010101" pitchFamily="49" charset="-120"/>
                <a:cs typeface="Times New Roman" panose="02020603050405020304" pitchFamily="18" charset="0"/>
              </a:rPr>
              <a:t>Shule</a:t>
            </a:r>
            <a:endParaRPr lang="en-US" sz="1400"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17" name="TextBox 16"/>
          <p:cNvSpPr txBox="1"/>
          <p:nvPr/>
        </p:nvSpPr>
        <p:spPr>
          <a:xfrm>
            <a:off x="142207" y="3472340"/>
            <a:ext cx="994059" cy="307777"/>
          </a:xfrm>
          <a:prstGeom prst="rect">
            <a:avLst/>
          </a:prstGeom>
          <a:solidFill>
            <a:schemeClr val="accent2">
              <a:lumMod val="20000"/>
              <a:lumOff val="80000"/>
            </a:schemeClr>
          </a:solidFill>
        </p:spPr>
        <p:txBody>
          <a:bodyPr wrap="square" rtlCol="0">
            <a:spAutoFit/>
          </a:bodyPr>
          <a:lstStyle/>
          <a:p>
            <a:pPr algn="ctr"/>
            <a:r>
              <a:rPr lang="en-US" altLang="zh-CN" sz="1400" dirty="0">
                <a:solidFill>
                  <a:srgbClr val="FF0000"/>
                </a:solidFill>
                <a:latin typeface="Times New Roman" panose="02020603050405020304" pitchFamily="18" charset="0"/>
                <a:ea typeface="文鼎火柴體" panose="020B0609010101010101" pitchFamily="49" charset="-120"/>
                <a:cs typeface="Times New Roman" panose="02020603050405020304" pitchFamily="18" charset="0"/>
              </a:rPr>
              <a:t>Da </a:t>
            </a:r>
            <a:r>
              <a:rPr lang="en-US" altLang="zh-CN" sz="1400" dirty="0" err="1">
                <a:solidFill>
                  <a:srgbClr val="FF0000"/>
                </a:solidFill>
                <a:latin typeface="Times New Roman" panose="02020603050405020304" pitchFamily="18" charset="0"/>
                <a:ea typeface="文鼎火柴體" panose="020B0609010101010101" pitchFamily="49" charset="-120"/>
                <a:cs typeface="Times New Roman" panose="02020603050405020304" pitchFamily="18" charset="0"/>
              </a:rPr>
              <a:t>Rouzhi</a:t>
            </a:r>
            <a:endParaRPr lang="en-US" sz="1400" dirty="0">
              <a:solidFill>
                <a:srgbClr val="FF0000"/>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19" name="TextBox 18"/>
          <p:cNvSpPr txBox="1"/>
          <p:nvPr/>
        </p:nvSpPr>
        <p:spPr>
          <a:xfrm>
            <a:off x="67227" y="2780684"/>
            <a:ext cx="89931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Destination</a:t>
            </a:r>
          </a:p>
        </p:txBody>
      </p:sp>
      <p:pic>
        <p:nvPicPr>
          <p:cNvPr id="21"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9625" y="2213868"/>
            <a:ext cx="1447713" cy="116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rot="20255219">
            <a:off x="4001937" y="1738665"/>
            <a:ext cx="876882" cy="30777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Escaped</a:t>
            </a:r>
            <a:endParaRPr lang="en-US" sz="14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5347329" y="1375169"/>
            <a:ext cx="1028744" cy="523220"/>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Captured by Huns</a:t>
            </a:r>
            <a:endParaRPr lang="en-US" sz="14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4749613" y="1647955"/>
            <a:ext cx="597716" cy="307777"/>
          </a:xfrm>
          <a:prstGeom prst="rect">
            <a:avLst/>
          </a:prstGeom>
          <a:solidFill>
            <a:schemeClr val="accent2">
              <a:lumMod val="20000"/>
              <a:lumOff val="80000"/>
            </a:schemeClr>
          </a:solidFill>
        </p:spPr>
        <p:txBody>
          <a:bodyPr wrap="square" rtlCol="0">
            <a:spAutoFit/>
          </a:bodyPr>
          <a:lstStyle/>
          <a:p>
            <a:pPr algn="ctr"/>
            <a:r>
              <a:rPr lang="en-US" altLang="zh-CN" sz="1400" dirty="0" err="1">
                <a:solidFill>
                  <a:srgbClr val="FF0000"/>
                </a:solidFill>
                <a:latin typeface="Times New Roman" panose="02020603050405020304" pitchFamily="18" charset="0"/>
                <a:ea typeface="文鼎火柴體" panose="020B0609010101010101" pitchFamily="49" charset="-120"/>
                <a:cs typeface="Times New Roman" panose="02020603050405020304" pitchFamily="18" charset="0"/>
              </a:rPr>
              <a:t>Qiuci</a:t>
            </a:r>
            <a:endParaRPr lang="en-US" sz="1400" dirty="0">
              <a:solidFill>
                <a:srgbClr val="FF0000"/>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26" name="TextBox 25"/>
          <p:cNvSpPr txBox="1"/>
          <p:nvPr/>
        </p:nvSpPr>
        <p:spPr>
          <a:xfrm>
            <a:off x="468837" y="3924714"/>
            <a:ext cx="800100" cy="369332"/>
          </a:xfrm>
          <a:prstGeom prst="rect">
            <a:avLst/>
          </a:prstGeom>
          <a:noFill/>
        </p:spPr>
        <p:txBody>
          <a:bodyPr wrap="square" rtlCol="0">
            <a:spAutoFit/>
          </a:bodyPr>
          <a:lstStyle/>
          <a:p>
            <a:r>
              <a:rPr lang="en-US" altLang="zh-CN" dirty="0" err="1">
                <a:latin typeface="Times New Roman" panose="02020603050405020304" pitchFamily="18" charset="0"/>
                <a:ea typeface="文鼎火柴體" panose="020B0609010101010101" pitchFamily="49" charset="-120"/>
                <a:cs typeface="Times New Roman" panose="02020603050405020304" pitchFamily="18" charset="0"/>
              </a:rPr>
              <a:t>Daxia</a:t>
            </a:r>
            <a:endParaRPr lang="en-US"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27" name="TextBox 26"/>
          <p:cNvSpPr txBox="1"/>
          <p:nvPr/>
        </p:nvSpPr>
        <p:spPr>
          <a:xfrm>
            <a:off x="38676" y="5124191"/>
            <a:ext cx="12138243" cy="1692771"/>
          </a:xfrm>
          <a:prstGeom prst="rect">
            <a:avLst/>
          </a:prstGeom>
          <a:noFill/>
        </p:spPr>
        <p:txBody>
          <a:bodyPr wrap="square" rtlCol="0">
            <a:spAutoFit/>
          </a:bodyPr>
          <a:lstStyle/>
          <a:p>
            <a:r>
              <a:rPr lang="en-US" altLang="zh-CN" sz="1300" b="1" dirty="0">
                <a:latin typeface="Times New Roman" panose="02020603050405020304" pitchFamily="18" charset="0"/>
                <a:cs typeface="Times New Roman" panose="02020603050405020304" pitchFamily="18" charset="0"/>
              </a:rPr>
              <a:t>Zhang Qian’s itinerary</a:t>
            </a:r>
          </a:p>
          <a:p>
            <a:r>
              <a:rPr lang="en-US" altLang="zh-CN" sz="1300" dirty="0">
                <a:latin typeface="Times New Roman" panose="02020603050405020304" pitchFamily="18" charset="0"/>
                <a:cs typeface="Times New Roman" panose="02020603050405020304" pitchFamily="18" charset="0"/>
              </a:rPr>
              <a:t>1. 138 B.C., Zhang Qian with an entourage of over a hundred people left </a:t>
            </a:r>
            <a:r>
              <a:rPr lang="en-US" altLang="zh-CN" sz="1300" dirty="0" err="1">
                <a:solidFill>
                  <a:srgbClr val="FF0000"/>
                </a:solidFill>
                <a:latin typeface="Times New Roman" panose="02020603050405020304" pitchFamily="18" charset="0"/>
                <a:cs typeface="Times New Roman" panose="02020603050405020304" pitchFamily="18" charset="0"/>
              </a:rPr>
              <a:t>Chang’an</a:t>
            </a:r>
            <a:r>
              <a:rPr lang="en-US" altLang="zh-CN" sz="1300" dirty="0">
                <a:latin typeface="Times New Roman" panose="02020603050405020304" pitchFamily="18" charset="0"/>
                <a:cs typeface="Times New Roman" panose="02020603050405020304" pitchFamily="18" charset="0"/>
              </a:rPr>
              <a:t> for the Western Regions.  </a:t>
            </a:r>
          </a:p>
          <a:p>
            <a:r>
              <a:rPr lang="en-US" sz="1300" dirty="0">
                <a:latin typeface="Times New Roman" panose="02020603050405020304" pitchFamily="18" charset="0"/>
                <a:cs typeface="Times New Roman" panose="02020603050405020304" pitchFamily="18" charset="0"/>
              </a:rPr>
              <a:t>2. He was captured by Huns not far from the </a:t>
            </a:r>
            <a:r>
              <a:rPr lang="en-US" sz="1300" dirty="0" err="1">
                <a:latin typeface="Times New Roman" panose="02020603050405020304" pitchFamily="18" charset="0"/>
                <a:cs typeface="Times New Roman" panose="02020603050405020304" pitchFamily="18" charset="0"/>
              </a:rPr>
              <a:t>Yumen</a:t>
            </a:r>
            <a:r>
              <a:rPr lang="en-US" sz="1300" dirty="0">
                <a:latin typeface="Times New Roman" panose="02020603050405020304" pitchFamily="18" charset="0"/>
                <a:cs typeface="Times New Roman" panose="02020603050405020304" pitchFamily="18" charset="0"/>
              </a:rPr>
              <a:t> pass, near </a:t>
            </a:r>
            <a:r>
              <a:rPr lang="en-US" sz="1300" dirty="0" err="1">
                <a:solidFill>
                  <a:srgbClr val="FF0000"/>
                </a:solidFill>
                <a:latin typeface="Times New Roman" panose="02020603050405020304" pitchFamily="18" charset="0"/>
                <a:cs typeface="Times New Roman" panose="02020603050405020304" pitchFamily="18" charset="0"/>
              </a:rPr>
              <a:t>Qiuci</a:t>
            </a:r>
            <a:r>
              <a:rPr lang="en-US" sz="1300" dirty="0">
                <a:latin typeface="Times New Roman" panose="02020603050405020304" pitchFamily="18" charset="0"/>
                <a:cs typeface="Times New Roman" panose="02020603050405020304" pitchFamily="18" charset="0"/>
              </a:rPr>
              <a:t>, and imprisoned for more than a decade. During his detainment, Zhang Qian married a women, grasped Hun language and mastered local terrain. </a:t>
            </a:r>
          </a:p>
          <a:p>
            <a:r>
              <a:rPr lang="en-US" sz="1300" dirty="0">
                <a:latin typeface="Times New Roman" panose="02020603050405020304" pitchFamily="18" charset="0"/>
                <a:cs typeface="Times New Roman" panose="02020603050405020304" pitchFamily="18" charset="0"/>
              </a:rPr>
              <a:t>3. But Zhang Qian was not swayed from his mission to the Western Regions. He seized an opportunity to escape and continued his journey.</a:t>
            </a:r>
          </a:p>
          <a:p>
            <a:r>
              <a:rPr lang="en-US" sz="1300" dirty="0">
                <a:latin typeface="Times New Roman" panose="02020603050405020304" pitchFamily="18" charset="0"/>
                <a:cs typeface="Times New Roman" panose="02020603050405020304" pitchFamily="18" charset="0"/>
              </a:rPr>
              <a:t>4. Zhang</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Qian</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arrived</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at </a:t>
            </a:r>
            <a:r>
              <a:rPr lang="en-US" altLang="zh-CN" sz="1300" dirty="0" err="1">
                <a:solidFill>
                  <a:srgbClr val="FF0000"/>
                </a:solidFill>
                <a:latin typeface="Times New Roman" panose="02020603050405020304" pitchFamily="18" charset="0"/>
                <a:cs typeface="Times New Roman" panose="02020603050405020304" pitchFamily="18" charset="0"/>
              </a:rPr>
              <a:t>Dayuan</a:t>
            </a:r>
            <a:r>
              <a:rPr lang="en-US" altLang="zh-CN" sz="1300" dirty="0">
                <a:latin typeface="Times New Roman" panose="02020603050405020304" pitchFamily="18" charset="0"/>
                <a:cs typeface="Times New Roman" panose="02020603050405020304" pitchFamily="18" charset="0"/>
              </a:rPr>
              <a:t> and discovered the locality produced</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good horses. He thought, if the Han dynasty had horses like these, they would not fear Hun cavalry. </a:t>
            </a:r>
            <a:endParaRPr lang="en-US" sz="1300" dirty="0">
              <a:latin typeface="Times New Roman" panose="02020603050405020304" pitchFamily="18" charset="0"/>
              <a:cs typeface="Times New Roman" panose="02020603050405020304" pitchFamily="18" charset="0"/>
            </a:endParaRPr>
          </a:p>
          <a:p>
            <a:r>
              <a:rPr lang="en-US" altLang="zh-CN" sz="1300" dirty="0">
                <a:latin typeface="Times New Roman" panose="02020603050405020304" pitchFamily="18" charset="0"/>
                <a:cs typeface="Times New Roman" panose="02020603050405020304" pitchFamily="18" charset="0"/>
              </a:rPr>
              <a:t>5. Zhang</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Qian</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finally</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arrived at the destination, </a:t>
            </a:r>
            <a:r>
              <a:rPr lang="en-US" altLang="zh-CN" sz="1300" dirty="0">
                <a:solidFill>
                  <a:srgbClr val="FF0000"/>
                </a:solidFill>
                <a:latin typeface="Times New Roman" panose="02020603050405020304" pitchFamily="18" charset="0"/>
                <a:cs typeface="Times New Roman" panose="02020603050405020304" pitchFamily="18" charset="0"/>
              </a:rPr>
              <a:t>Da </a:t>
            </a:r>
            <a:r>
              <a:rPr lang="en-US" altLang="zh-CN" sz="1300" dirty="0" err="1">
                <a:solidFill>
                  <a:srgbClr val="FF0000"/>
                </a:solidFill>
                <a:latin typeface="Times New Roman" panose="02020603050405020304" pitchFamily="18" charset="0"/>
                <a:cs typeface="Times New Roman" panose="02020603050405020304" pitchFamily="18" charset="0"/>
              </a:rPr>
              <a:t>Rouzhi</a:t>
            </a:r>
            <a:r>
              <a:rPr lang="en-US" altLang="zh-CN" sz="1300" dirty="0">
                <a:latin typeface="Times New Roman" panose="02020603050405020304" pitchFamily="18" charset="0"/>
                <a:cs typeface="Times New Roman" panose="02020603050405020304" pitchFamily="18" charset="0"/>
              </a:rPr>
              <a:t>. The king very</a:t>
            </a:r>
            <a:r>
              <a:rPr lang="zh-TW" altLang="en-US" sz="1300"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sz="1300" dirty="0">
                <a:latin typeface="Times New Roman" panose="02020603050405020304" pitchFamily="18" charset="0"/>
                <a:ea typeface="SimSun" panose="02010600030101010101" pitchFamily="2" charset="-122"/>
                <a:cs typeface="Times New Roman" panose="02020603050405020304" pitchFamily="18" charset="0"/>
              </a:rPr>
              <a:t>politely</a:t>
            </a:r>
            <a:r>
              <a:rPr lang="zh-TW" altLang="en-US" sz="1300"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sz="1300" dirty="0">
                <a:latin typeface="Times New Roman" panose="02020603050405020304" pitchFamily="18" charset="0"/>
                <a:ea typeface="SimSun" panose="02010600030101010101" pitchFamily="2" charset="-122"/>
                <a:cs typeface="Times New Roman" panose="02020603050405020304" pitchFamily="18" charset="0"/>
              </a:rPr>
              <a:t>received</a:t>
            </a:r>
            <a:r>
              <a:rPr lang="zh-TW" altLang="en-US" sz="1300"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sz="1300" dirty="0">
                <a:latin typeface="Times New Roman" panose="02020603050405020304" pitchFamily="18" charset="0"/>
                <a:ea typeface="SimSun" panose="02010600030101010101" pitchFamily="2" charset="-122"/>
                <a:cs typeface="Times New Roman" panose="02020603050405020304" pitchFamily="18" charset="0"/>
              </a:rPr>
              <a:t>Zhang</a:t>
            </a:r>
            <a:r>
              <a:rPr lang="zh-CN" altLang="en-US" sz="13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300" dirty="0">
                <a:latin typeface="Times New Roman" panose="02020603050405020304" pitchFamily="18" charset="0"/>
                <a:ea typeface="SimSun" panose="02010600030101010101" pitchFamily="2" charset="-122"/>
                <a:cs typeface="Times New Roman" panose="02020603050405020304" pitchFamily="18" charset="0"/>
              </a:rPr>
              <a:t>Qian,</a:t>
            </a:r>
            <a:r>
              <a:rPr lang="zh-CN" altLang="en-US" sz="13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300" dirty="0">
                <a:latin typeface="Times New Roman" panose="02020603050405020304" pitchFamily="18" charset="0"/>
                <a:ea typeface="SimSun" panose="02010600030101010101" pitchFamily="2" charset="-122"/>
                <a:cs typeface="Times New Roman" panose="02020603050405020304" pitchFamily="18" charset="0"/>
              </a:rPr>
              <a:t>but</a:t>
            </a:r>
            <a:r>
              <a:rPr lang="zh-CN" altLang="en-US" sz="13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300" dirty="0">
                <a:latin typeface="Times New Roman" panose="02020603050405020304" pitchFamily="18" charset="0"/>
                <a:ea typeface="SimSun" panose="02010600030101010101" pitchFamily="2" charset="-122"/>
                <a:cs typeface="Times New Roman" panose="02020603050405020304" pitchFamily="18" charset="0"/>
              </a:rPr>
              <a:t>did</a:t>
            </a:r>
            <a:r>
              <a:rPr lang="zh-CN" altLang="en-US" sz="13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300" dirty="0">
                <a:latin typeface="Times New Roman" panose="02020603050405020304" pitchFamily="18" charset="0"/>
                <a:ea typeface="SimSun" panose="02010600030101010101" pitchFamily="2" charset="-122"/>
                <a:cs typeface="Times New Roman" panose="02020603050405020304" pitchFamily="18" charset="0"/>
              </a:rPr>
              <a:t>not</a:t>
            </a:r>
            <a:r>
              <a:rPr lang="zh-CN" altLang="en-US" sz="13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300" dirty="0">
                <a:latin typeface="Times New Roman" panose="02020603050405020304" pitchFamily="18" charset="0"/>
                <a:ea typeface="SimSun" panose="02010600030101010101" pitchFamily="2" charset="-122"/>
                <a:cs typeface="Times New Roman" panose="02020603050405020304" pitchFamily="18" charset="0"/>
              </a:rPr>
              <a:t>want the </a:t>
            </a:r>
            <a:r>
              <a:rPr lang="en-US" altLang="zh-CN" sz="1300" dirty="0">
                <a:latin typeface="Times New Roman" panose="02020603050405020304" pitchFamily="18" charset="0"/>
                <a:cs typeface="Times New Roman" panose="02020603050405020304" pitchFamily="18" charset="0"/>
              </a:rPr>
              <a:t>Huns</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as</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enemies</a:t>
            </a:r>
            <a:r>
              <a:rPr lang="zh-CN" altLang="en-US" sz="1300" dirty="0">
                <a:latin typeface="Times New Roman" panose="02020603050405020304" pitchFamily="18" charset="0"/>
                <a:cs typeface="Times New Roman" panose="02020603050405020304" pitchFamily="18" charset="0"/>
              </a:rPr>
              <a:t> </a:t>
            </a:r>
            <a:r>
              <a:rPr lang="en-US" altLang="zh-CN" sz="1300" dirty="0">
                <a:latin typeface="Times New Roman" panose="02020603050405020304" pitchFamily="18" charset="0"/>
                <a:cs typeface="Times New Roman" panose="02020603050405020304" pitchFamily="18" charset="0"/>
              </a:rPr>
              <a:t>again. Zhang Qian left. </a:t>
            </a:r>
          </a:p>
          <a:p>
            <a:r>
              <a:rPr lang="en-US" altLang="zh-CN" sz="1300" dirty="0">
                <a:latin typeface="Times New Roman" panose="02020603050405020304" pitchFamily="18" charset="0"/>
                <a:cs typeface="Times New Roman" panose="02020603050405020304" pitchFamily="18" charset="0"/>
              </a:rPr>
              <a:t>6. In 126 B.C., on his returned journey, Zhang Qian finally arrived back at </a:t>
            </a:r>
            <a:r>
              <a:rPr lang="en-US" altLang="zh-CN" sz="1300" dirty="0" err="1">
                <a:latin typeface="Times New Roman" panose="02020603050405020304" pitchFamily="18" charset="0"/>
                <a:cs typeface="Times New Roman" panose="02020603050405020304" pitchFamily="18" charset="0"/>
              </a:rPr>
              <a:t>Chang’an</a:t>
            </a:r>
            <a:r>
              <a:rPr lang="en-US" altLang="zh-CN" sz="1300" dirty="0">
                <a:latin typeface="Times New Roman" panose="02020603050405020304" pitchFamily="18" charset="0"/>
                <a:cs typeface="Times New Roman" panose="02020603050405020304" pitchFamily="18" charset="0"/>
              </a:rPr>
              <a:t> via the </a:t>
            </a:r>
            <a:r>
              <a:rPr lang="en-US" altLang="zh-CN" sz="1300" dirty="0" err="1">
                <a:latin typeface="Times New Roman" panose="02020603050405020304" pitchFamily="18" charset="0"/>
                <a:cs typeface="Times New Roman" panose="02020603050405020304" pitchFamily="18" charset="0"/>
              </a:rPr>
              <a:t>Yangguan</a:t>
            </a:r>
            <a:r>
              <a:rPr lang="en-US" altLang="zh-CN" sz="1300" dirty="0">
                <a:latin typeface="Times New Roman" panose="02020603050405020304" pitchFamily="18" charset="0"/>
                <a:cs typeface="Times New Roman" panose="02020603050405020304" pitchFamily="18" charset="0"/>
              </a:rPr>
              <a:t> Pass.</a:t>
            </a:r>
            <a:endParaRPr lang="en-US" sz="13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4419599" y="143510"/>
            <a:ext cx="2313532" cy="369332"/>
          </a:xfrm>
          <a:prstGeom prst="rect">
            <a:avLst/>
          </a:prstGeom>
          <a:noFill/>
        </p:spPr>
        <p:txBody>
          <a:bodyPr wrap="square" rtlCol="0">
            <a:spAutoFit/>
          </a:bodyPr>
          <a:lstStyle/>
          <a:p>
            <a:r>
              <a:rPr lang="en-US" altLang="zh-CN" dirty="0">
                <a:latin typeface="Times New Roman" panose="02020603050405020304" pitchFamily="18" charset="0"/>
                <a:ea typeface="文鼎行楷碑體" panose="02010609010101010101" pitchFamily="49" charset="-120"/>
                <a:cs typeface="Times New Roman" panose="02020603050405020304" pitchFamily="18" charset="0"/>
              </a:rPr>
              <a:t>Heavenly mountain</a:t>
            </a:r>
            <a:endParaRPr lang="en-US" dirty="0">
              <a:latin typeface="Times New Roman" panose="02020603050405020304" pitchFamily="18" charset="0"/>
              <a:ea typeface="文鼎行楷碑體" panose="02010609010101010101" pitchFamily="49" charset="-120"/>
              <a:cs typeface="Times New Roman" panose="02020603050405020304" pitchFamily="18" charset="0"/>
            </a:endParaRPr>
          </a:p>
        </p:txBody>
      </p:sp>
      <p:sp>
        <p:nvSpPr>
          <p:cNvPr id="29" name="TextBox 28"/>
          <p:cNvSpPr txBox="1"/>
          <p:nvPr/>
        </p:nvSpPr>
        <p:spPr>
          <a:xfrm>
            <a:off x="4648200" y="4153337"/>
            <a:ext cx="1948744" cy="369332"/>
          </a:xfrm>
          <a:prstGeom prst="rect">
            <a:avLst/>
          </a:prstGeom>
          <a:noFill/>
        </p:spPr>
        <p:txBody>
          <a:bodyPr wrap="square" rtlCol="0">
            <a:spAutoFit/>
          </a:bodyPr>
          <a:lstStyle/>
          <a:p>
            <a:r>
              <a:rPr lang="en-US" altLang="zh-CN" dirty="0">
                <a:latin typeface="Times New Roman" panose="02020603050405020304" pitchFamily="18" charset="0"/>
                <a:ea typeface="文鼎行楷碑體" panose="02010609010101010101" pitchFamily="49" charset="-120"/>
                <a:cs typeface="Times New Roman" panose="02020603050405020304" pitchFamily="18" charset="0"/>
              </a:rPr>
              <a:t>Kunlun mountain</a:t>
            </a:r>
            <a:endParaRPr lang="en-US" dirty="0">
              <a:latin typeface="Times New Roman" panose="02020603050405020304" pitchFamily="18" charset="0"/>
              <a:ea typeface="文鼎行楷碑體" panose="02010609010101010101" pitchFamily="49" charset="-120"/>
              <a:cs typeface="Times New Roman" panose="02020603050405020304" pitchFamily="18" charset="0"/>
            </a:endParaRPr>
          </a:p>
        </p:txBody>
      </p:sp>
      <p:sp>
        <p:nvSpPr>
          <p:cNvPr id="3" name="矩形 2"/>
          <p:cNvSpPr/>
          <p:nvPr/>
        </p:nvSpPr>
        <p:spPr>
          <a:xfrm>
            <a:off x="-10146" y="4339360"/>
            <a:ext cx="3761225" cy="7848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CN" sz="15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Activity: According to Zhang Qian’s itinerary listed below, fill in the relevant location names </a:t>
            </a:r>
            <a:r>
              <a:rPr lang="zh-CN" altLang="en-US" sz="15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a:t>
            </a:r>
            <a:r>
              <a:rPr lang="en-US" altLang="zh-CN" sz="15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A, B, C and D</a:t>
            </a:r>
            <a:r>
              <a:rPr lang="zh-CN" altLang="en-US" sz="15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a:t>
            </a:r>
            <a:r>
              <a:rPr lang="en-US" altLang="zh-CN" sz="15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on the map. </a:t>
            </a:r>
            <a:endParaRPr lang="en-US" altLang="zh-HK" sz="15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30" name="TextBox 29"/>
          <p:cNvSpPr txBox="1"/>
          <p:nvPr/>
        </p:nvSpPr>
        <p:spPr>
          <a:xfrm>
            <a:off x="11430000" y="4522669"/>
            <a:ext cx="746919" cy="369332"/>
          </a:xfrm>
          <a:prstGeom prst="rect">
            <a:avLst/>
          </a:prstGeom>
          <a:solidFill>
            <a:srgbClr val="FFC000"/>
          </a:solidFill>
        </p:spPr>
        <p:txBody>
          <a:bodyPr wrap="square" rtlCol="0">
            <a:spAutoFit/>
          </a:bodyPr>
          <a:lstStyle/>
          <a:p>
            <a:pPr algn="ctr"/>
            <a:r>
              <a:rPr lang="en-US" altLang="zh-CN" dirty="0">
                <a:latin typeface="文鼎火柴體" panose="020B0609010101010101" pitchFamily="49" charset="-120"/>
                <a:ea typeface="文鼎火柴體" panose="020B0609010101010101" pitchFamily="49" charset="-120"/>
                <a:cs typeface="文鼎火柴體" panose="020B0609010101010101" pitchFamily="49" charset="-120"/>
              </a:rPr>
              <a:t>A</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31" name="TextBox 30"/>
          <p:cNvSpPr txBox="1"/>
          <p:nvPr/>
        </p:nvSpPr>
        <p:spPr>
          <a:xfrm>
            <a:off x="4663780" y="1181371"/>
            <a:ext cx="442954" cy="369332"/>
          </a:xfrm>
          <a:prstGeom prst="rect">
            <a:avLst/>
          </a:prstGeom>
          <a:solidFill>
            <a:srgbClr val="FFC000"/>
          </a:solidFill>
        </p:spPr>
        <p:txBody>
          <a:bodyPr wrap="square" rtlCol="0">
            <a:spAutoFit/>
          </a:bodyPr>
          <a:lstStyle/>
          <a:p>
            <a:pPr algn="ctr"/>
            <a:r>
              <a:rPr lang="en-US" altLang="zh-CN" dirty="0">
                <a:latin typeface="文鼎火柴體" panose="020B0609010101010101" pitchFamily="49" charset="-120"/>
                <a:ea typeface="文鼎火柴體" panose="020B0609010101010101" pitchFamily="49" charset="-120"/>
                <a:cs typeface="文鼎火柴體" panose="020B0609010101010101" pitchFamily="49" charset="-120"/>
              </a:rPr>
              <a:t>B</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32" name="TextBox 31"/>
          <p:cNvSpPr txBox="1"/>
          <p:nvPr/>
        </p:nvSpPr>
        <p:spPr>
          <a:xfrm>
            <a:off x="1764288" y="2674589"/>
            <a:ext cx="547255" cy="369332"/>
          </a:xfrm>
          <a:prstGeom prst="rect">
            <a:avLst/>
          </a:prstGeom>
          <a:solidFill>
            <a:srgbClr val="FFC000"/>
          </a:solidFill>
        </p:spPr>
        <p:txBody>
          <a:bodyPr wrap="square" rtlCol="0">
            <a:spAutoFit/>
          </a:bodyPr>
          <a:lstStyle/>
          <a:p>
            <a:pPr algn="ctr"/>
            <a:r>
              <a:rPr lang="en-US" altLang="zh-CN" dirty="0">
                <a:latin typeface="文鼎火柴體" panose="020B0609010101010101" pitchFamily="49" charset="-120"/>
                <a:ea typeface="文鼎火柴體" panose="020B0609010101010101" pitchFamily="49" charset="-120"/>
                <a:cs typeface="文鼎火柴體" panose="020B0609010101010101" pitchFamily="49" charset="-120"/>
              </a:rPr>
              <a:t>C</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33" name="TextBox 32"/>
          <p:cNvSpPr txBox="1"/>
          <p:nvPr/>
        </p:nvSpPr>
        <p:spPr>
          <a:xfrm>
            <a:off x="148942" y="3097428"/>
            <a:ext cx="689897" cy="369332"/>
          </a:xfrm>
          <a:prstGeom prst="rect">
            <a:avLst/>
          </a:prstGeom>
          <a:solidFill>
            <a:srgbClr val="FFC000"/>
          </a:solidFill>
        </p:spPr>
        <p:txBody>
          <a:bodyPr wrap="square" rtlCol="0">
            <a:spAutoFit/>
          </a:bodyPr>
          <a:lstStyle/>
          <a:p>
            <a:pPr algn="ctr"/>
            <a:r>
              <a:rPr lang="en-US" altLang="zh-CN" dirty="0">
                <a:latin typeface="文鼎火柴體" panose="020B0609010101010101" pitchFamily="49" charset="-120"/>
                <a:ea typeface="文鼎火柴體" panose="020B0609010101010101" pitchFamily="49" charset="-120"/>
                <a:cs typeface="文鼎火柴體" panose="020B0609010101010101" pitchFamily="49" charset="-120"/>
              </a:rPr>
              <a:t>D</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Tree>
    <p:extLst>
      <p:ext uri="{BB962C8B-B14F-4D97-AF65-F5344CB8AC3E}">
        <p14:creationId xmlns:p14="http://schemas.microsoft.com/office/powerpoint/2010/main" val="196841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7"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99" y="97860"/>
            <a:ext cx="2853211" cy="523220"/>
          </a:xfrm>
          <a:prstGeom prst="rect">
            <a:avLst/>
          </a:prstGeom>
          <a:noFill/>
        </p:spPr>
        <p:txBody>
          <a:bodyPr wrap="square" rtlCol="0">
            <a:spAutoFit/>
          </a:bodyPr>
          <a:lstStyle/>
          <a:p>
            <a:r>
              <a:rPr lang="zh-TW" altLang="en-US" sz="2800" b="1" dirty="0">
                <a:solidFill>
                  <a:schemeClr val="accent6">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活動：</a:t>
            </a:r>
            <a:r>
              <a:rPr lang="zh-CN" altLang="en-US" sz="2800" b="1" dirty="0">
                <a:solidFill>
                  <a:schemeClr val="accent6">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連線</a:t>
            </a:r>
            <a:endParaRPr lang="en-US" sz="2800" b="1" dirty="0">
              <a:solidFill>
                <a:schemeClr val="accent6">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endParaRPr>
          </a:p>
        </p:txBody>
      </p:sp>
      <p:pic>
        <p:nvPicPr>
          <p:cNvPr id="5"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2705635"/>
            <a:ext cx="2733288" cy="1828800"/>
          </a:xfrm>
          <a:prstGeom prst="rect">
            <a:avLst/>
          </a:prstGeom>
          <a:ln>
            <a:solidFill>
              <a:schemeClr val="bg1">
                <a:lumMod val="50000"/>
              </a:schemeClr>
            </a:solidFill>
          </a:ln>
        </p:spPr>
      </p:pic>
      <p:pic>
        <p:nvPicPr>
          <p:cNvPr id="7"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9340" y="4876800"/>
            <a:ext cx="2752151" cy="1828800"/>
          </a:xfrm>
          <a:prstGeom prst="rect">
            <a:avLst/>
          </a:prstGeom>
          <a:ln>
            <a:solidFill>
              <a:schemeClr val="bg1">
                <a:lumMod val="50000"/>
              </a:schemeClr>
            </a:solidFill>
          </a:ln>
        </p:spPr>
      </p:pic>
      <p:sp>
        <p:nvSpPr>
          <p:cNvPr id="3" name="TextBox 2"/>
          <p:cNvSpPr txBox="1"/>
          <p:nvPr/>
        </p:nvSpPr>
        <p:spPr>
          <a:xfrm>
            <a:off x="914400" y="762001"/>
            <a:ext cx="3962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dirty="0"/>
              <a:t>公元前</a:t>
            </a:r>
            <a:r>
              <a:rPr lang="en-US" altLang="zh-CN" dirty="0"/>
              <a:t>138</a:t>
            </a:r>
            <a:r>
              <a:rPr lang="zh-CN" altLang="en-US" dirty="0"/>
              <a:t>年，漢武帝在長安把旌節給了張騫，命他出使西域。</a:t>
            </a:r>
            <a:endParaRPr lang="en-US" dirty="0"/>
          </a:p>
        </p:txBody>
      </p:sp>
      <p:sp>
        <p:nvSpPr>
          <p:cNvPr id="11" name="TextBox 10"/>
          <p:cNvSpPr txBox="1"/>
          <p:nvPr/>
        </p:nvSpPr>
        <p:spPr>
          <a:xfrm>
            <a:off x="914400" y="1752600"/>
            <a:ext cx="39624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zh-CN" altLang="en-US" dirty="0">
                <a:solidFill>
                  <a:prstClr val="black"/>
                </a:solidFill>
              </a:rPr>
              <a:t>張騫踏出玉門關不遠，被匈奴人抓住，囚禁十多年。匈奴人為了留住張騫，為他娶妻成家。</a:t>
            </a:r>
            <a:endParaRPr lang="en-US" dirty="0">
              <a:solidFill>
                <a:prstClr val="black"/>
              </a:solidFill>
            </a:endParaRPr>
          </a:p>
        </p:txBody>
      </p:sp>
      <p:sp>
        <p:nvSpPr>
          <p:cNvPr id="13" name="TextBox 12"/>
          <p:cNvSpPr txBox="1"/>
          <p:nvPr/>
        </p:nvSpPr>
        <p:spPr>
          <a:xfrm>
            <a:off x="914400" y="3048001"/>
            <a:ext cx="3962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zh-CN" altLang="en-US" dirty="0">
                <a:solidFill>
                  <a:prstClr val="black"/>
                </a:solidFill>
              </a:rPr>
              <a:t>張騫乘著匈奴人看守鬆懈，帶著妻子逃走了，繼續西域的行程。</a:t>
            </a:r>
            <a:endParaRPr lang="en-US" dirty="0">
              <a:solidFill>
                <a:prstClr val="black"/>
              </a:solidFill>
            </a:endParaRPr>
          </a:p>
        </p:txBody>
      </p:sp>
      <p:sp>
        <p:nvSpPr>
          <p:cNvPr id="14" name="TextBox 13"/>
          <p:cNvSpPr txBox="1"/>
          <p:nvPr/>
        </p:nvSpPr>
        <p:spPr>
          <a:xfrm>
            <a:off x="914400" y="4038601"/>
            <a:ext cx="3962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dirty="0"/>
              <a:t>張騫終於到達大月氏。國王對他很是禮遇，但已沒有興趣再與匈奴為敵。</a:t>
            </a:r>
            <a:endParaRPr lang="en-US" dirty="0"/>
          </a:p>
        </p:txBody>
      </p:sp>
      <p:sp>
        <p:nvSpPr>
          <p:cNvPr id="23" name="Freeform 22"/>
          <p:cNvSpPr/>
          <p:nvPr/>
        </p:nvSpPr>
        <p:spPr>
          <a:xfrm>
            <a:off x="4912545" y="3432876"/>
            <a:ext cx="4176794" cy="2599075"/>
          </a:xfrm>
          <a:custGeom>
            <a:avLst/>
            <a:gdLst>
              <a:gd name="connsiteX0" fmla="*/ 0 w 4176794"/>
              <a:gd name="connsiteY0" fmla="*/ 0 h 2599075"/>
              <a:gd name="connsiteX1" fmla="*/ 38746 w 4176794"/>
              <a:gd name="connsiteY1" fmla="*/ 7749 h 2599075"/>
              <a:gd name="connsiteX2" fmla="*/ 108489 w 4176794"/>
              <a:gd name="connsiteY2" fmla="*/ 23247 h 2599075"/>
              <a:gd name="connsiteX3" fmla="*/ 147234 w 4176794"/>
              <a:gd name="connsiteY3" fmla="*/ 85240 h 2599075"/>
              <a:gd name="connsiteX4" fmla="*/ 185980 w 4176794"/>
              <a:gd name="connsiteY4" fmla="*/ 123986 h 2599075"/>
              <a:gd name="connsiteX5" fmla="*/ 209228 w 4176794"/>
              <a:gd name="connsiteY5" fmla="*/ 185979 h 2599075"/>
              <a:gd name="connsiteX6" fmla="*/ 232475 w 4176794"/>
              <a:gd name="connsiteY6" fmla="*/ 294467 h 2599075"/>
              <a:gd name="connsiteX7" fmla="*/ 263472 w 4176794"/>
              <a:gd name="connsiteY7" fmla="*/ 395206 h 2599075"/>
              <a:gd name="connsiteX8" fmla="*/ 271221 w 4176794"/>
              <a:gd name="connsiteY8" fmla="*/ 472698 h 2599075"/>
              <a:gd name="connsiteX9" fmla="*/ 278970 w 4176794"/>
              <a:gd name="connsiteY9" fmla="*/ 519193 h 2599075"/>
              <a:gd name="connsiteX10" fmla="*/ 286719 w 4176794"/>
              <a:gd name="connsiteY10" fmla="*/ 922149 h 2599075"/>
              <a:gd name="connsiteX11" fmla="*/ 294468 w 4176794"/>
              <a:gd name="connsiteY11" fmla="*/ 1766806 h 2599075"/>
              <a:gd name="connsiteX12" fmla="*/ 317716 w 4176794"/>
              <a:gd name="connsiteY12" fmla="*/ 1836549 h 2599075"/>
              <a:gd name="connsiteX13" fmla="*/ 333214 w 4176794"/>
              <a:gd name="connsiteY13" fmla="*/ 1875294 h 2599075"/>
              <a:gd name="connsiteX14" fmla="*/ 348712 w 4176794"/>
              <a:gd name="connsiteY14" fmla="*/ 1906291 h 2599075"/>
              <a:gd name="connsiteX15" fmla="*/ 356461 w 4176794"/>
              <a:gd name="connsiteY15" fmla="*/ 1937288 h 2599075"/>
              <a:gd name="connsiteX16" fmla="*/ 379709 w 4176794"/>
              <a:gd name="connsiteY16" fmla="*/ 1999281 h 2599075"/>
              <a:gd name="connsiteX17" fmla="*/ 387458 w 4176794"/>
              <a:gd name="connsiteY17" fmla="*/ 2030278 h 2599075"/>
              <a:gd name="connsiteX18" fmla="*/ 418455 w 4176794"/>
              <a:gd name="connsiteY18" fmla="*/ 2069023 h 2599075"/>
              <a:gd name="connsiteX19" fmla="*/ 433953 w 4176794"/>
              <a:gd name="connsiteY19" fmla="*/ 2092271 h 2599075"/>
              <a:gd name="connsiteX20" fmla="*/ 519194 w 4176794"/>
              <a:gd name="connsiteY20" fmla="*/ 2177511 h 2599075"/>
              <a:gd name="connsiteX21" fmla="*/ 557939 w 4176794"/>
              <a:gd name="connsiteY21" fmla="*/ 2224006 h 2599075"/>
              <a:gd name="connsiteX22" fmla="*/ 612183 w 4176794"/>
              <a:gd name="connsiteY22" fmla="*/ 2270501 h 2599075"/>
              <a:gd name="connsiteX23" fmla="*/ 635431 w 4176794"/>
              <a:gd name="connsiteY23" fmla="*/ 2286000 h 2599075"/>
              <a:gd name="connsiteX24" fmla="*/ 666428 w 4176794"/>
              <a:gd name="connsiteY24" fmla="*/ 2301498 h 2599075"/>
              <a:gd name="connsiteX25" fmla="*/ 705173 w 4176794"/>
              <a:gd name="connsiteY25" fmla="*/ 2324745 h 2599075"/>
              <a:gd name="connsiteX26" fmla="*/ 728421 w 4176794"/>
              <a:gd name="connsiteY26" fmla="*/ 2332494 h 2599075"/>
              <a:gd name="connsiteX27" fmla="*/ 782665 w 4176794"/>
              <a:gd name="connsiteY27" fmla="*/ 2347993 h 2599075"/>
              <a:gd name="connsiteX28" fmla="*/ 867905 w 4176794"/>
              <a:gd name="connsiteY28" fmla="*/ 2371240 h 2599075"/>
              <a:gd name="connsiteX29" fmla="*/ 1131377 w 4176794"/>
              <a:gd name="connsiteY29" fmla="*/ 2409986 h 2599075"/>
              <a:gd name="connsiteX30" fmla="*/ 1340604 w 4176794"/>
              <a:gd name="connsiteY30" fmla="*/ 2417735 h 2599075"/>
              <a:gd name="connsiteX31" fmla="*/ 1526583 w 4176794"/>
              <a:gd name="connsiteY31" fmla="*/ 2448732 h 2599075"/>
              <a:gd name="connsiteX32" fmla="*/ 1557580 w 4176794"/>
              <a:gd name="connsiteY32" fmla="*/ 2456481 h 2599075"/>
              <a:gd name="connsiteX33" fmla="*/ 1704814 w 4176794"/>
              <a:gd name="connsiteY33" fmla="*/ 2471979 h 2599075"/>
              <a:gd name="connsiteX34" fmla="*/ 1743560 w 4176794"/>
              <a:gd name="connsiteY34" fmla="*/ 2479728 h 2599075"/>
              <a:gd name="connsiteX35" fmla="*/ 2905933 w 4176794"/>
              <a:gd name="connsiteY35" fmla="*/ 2487478 h 2599075"/>
              <a:gd name="connsiteX36" fmla="*/ 3037668 w 4176794"/>
              <a:gd name="connsiteY36" fmla="*/ 2510725 h 2599075"/>
              <a:gd name="connsiteX37" fmla="*/ 3115160 w 4176794"/>
              <a:gd name="connsiteY37" fmla="*/ 2518474 h 2599075"/>
              <a:gd name="connsiteX38" fmla="*/ 3285641 w 4176794"/>
              <a:gd name="connsiteY38" fmla="*/ 2541722 h 2599075"/>
              <a:gd name="connsiteX39" fmla="*/ 3316638 w 4176794"/>
              <a:gd name="connsiteY39" fmla="*/ 2557220 h 2599075"/>
              <a:gd name="connsiteX40" fmla="*/ 3409628 w 4176794"/>
              <a:gd name="connsiteY40" fmla="*/ 2564969 h 2599075"/>
              <a:gd name="connsiteX41" fmla="*/ 3603356 w 4176794"/>
              <a:gd name="connsiteY41" fmla="*/ 2580467 h 2599075"/>
              <a:gd name="connsiteX42" fmla="*/ 3890075 w 4176794"/>
              <a:gd name="connsiteY42" fmla="*/ 2580467 h 2599075"/>
              <a:gd name="connsiteX43" fmla="*/ 3967567 w 4176794"/>
              <a:gd name="connsiteY43" fmla="*/ 2572718 h 2599075"/>
              <a:gd name="connsiteX44" fmla="*/ 4107051 w 4176794"/>
              <a:gd name="connsiteY44" fmla="*/ 2526223 h 2599075"/>
              <a:gd name="connsiteX45" fmla="*/ 4176794 w 4176794"/>
              <a:gd name="connsiteY45" fmla="*/ 2487478 h 259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76794" h="2599075">
                <a:moveTo>
                  <a:pt x="0" y="0"/>
                </a:moveTo>
                <a:cubicBezTo>
                  <a:pt x="12915" y="2583"/>
                  <a:pt x="25889" y="4892"/>
                  <a:pt x="38746" y="7749"/>
                </a:cubicBezTo>
                <a:cubicBezTo>
                  <a:pt x="137239" y="29636"/>
                  <a:pt x="-8370" y="-124"/>
                  <a:pt x="108489" y="23247"/>
                </a:cubicBezTo>
                <a:cubicBezTo>
                  <a:pt x="123336" y="52942"/>
                  <a:pt x="124241" y="59373"/>
                  <a:pt x="147234" y="85240"/>
                </a:cubicBezTo>
                <a:cubicBezTo>
                  <a:pt x="159369" y="98891"/>
                  <a:pt x="185980" y="123986"/>
                  <a:pt x="185980" y="123986"/>
                </a:cubicBezTo>
                <a:cubicBezTo>
                  <a:pt x="194160" y="144436"/>
                  <a:pt x="203157" y="164733"/>
                  <a:pt x="209228" y="185979"/>
                </a:cubicBezTo>
                <a:cubicBezTo>
                  <a:pt x="221046" y="227341"/>
                  <a:pt x="220625" y="244104"/>
                  <a:pt x="232475" y="294467"/>
                </a:cubicBezTo>
                <a:cubicBezTo>
                  <a:pt x="240471" y="328452"/>
                  <a:pt x="252442" y="362118"/>
                  <a:pt x="263472" y="395206"/>
                </a:cubicBezTo>
                <a:cubicBezTo>
                  <a:pt x="266055" y="421037"/>
                  <a:pt x="268001" y="446939"/>
                  <a:pt x="271221" y="472698"/>
                </a:cubicBezTo>
                <a:cubicBezTo>
                  <a:pt x="273170" y="488289"/>
                  <a:pt x="278429" y="503490"/>
                  <a:pt x="278970" y="519193"/>
                </a:cubicBezTo>
                <a:cubicBezTo>
                  <a:pt x="283600" y="653457"/>
                  <a:pt x="284136" y="787830"/>
                  <a:pt x="286719" y="922149"/>
                </a:cubicBezTo>
                <a:cubicBezTo>
                  <a:pt x="289302" y="1203701"/>
                  <a:pt x="289529" y="1485285"/>
                  <a:pt x="294468" y="1766806"/>
                </a:cubicBezTo>
                <a:cubicBezTo>
                  <a:pt x="295082" y="1801827"/>
                  <a:pt x="304571" y="1806973"/>
                  <a:pt x="317716" y="1836549"/>
                </a:cubicBezTo>
                <a:cubicBezTo>
                  <a:pt x="323365" y="1849260"/>
                  <a:pt x="327565" y="1862583"/>
                  <a:pt x="333214" y="1875294"/>
                </a:cubicBezTo>
                <a:cubicBezTo>
                  <a:pt x="337906" y="1885850"/>
                  <a:pt x="344656" y="1895475"/>
                  <a:pt x="348712" y="1906291"/>
                </a:cubicBezTo>
                <a:cubicBezTo>
                  <a:pt x="352451" y="1916263"/>
                  <a:pt x="353535" y="1927048"/>
                  <a:pt x="356461" y="1937288"/>
                </a:cubicBezTo>
                <a:cubicBezTo>
                  <a:pt x="367337" y="1975353"/>
                  <a:pt x="363345" y="1950188"/>
                  <a:pt x="379709" y="1999281"/>
                </a:cubicBezTo>
                <a:cubicBezTo>
                  <a:pt x="383077" y="2009385"/>
                  <a:pt x="383263" y="2020489"/>
                  <a:pt x="387458" y="2030278"/>
                </a:cubicBezTo>
                <a:cubicBezTo>
                  <a:pt x="398467" y="2055967"/>
                  <a:pt x="403071" y="2049793"/>
                  <a:pt x="418455" y="2069023"/>
                </a:cubicBezTo>
                <a:cubicBezTo>
                  <a:pt x="424273" y="2076296"/>
                  <a:pt x="427766" y="2085310"/>
                  <a:pt x="433953" y="2092271"/>
                </a:cubicBezTo>
                <a:cubicBezTo>
                  <a:pt x="433966" y="2092286"/>
                  <a:pt x="514446" y="2172763"/>
                  <a:pt x="519194" y="2177511"/>
                </a:cubicBezTo>
                <a:cubicBezTo>
                  <a:pt x="587107" y="2245424"/>
                  <a:pt x="504001" y="2159280"/>
                  <a:pt x="557939" y="2224006"/>
                </a:cubicBezTo>
                <a:cubicBezTo>
                  <a:pt x="574506" y="2243886"/>
                  <a:pt x="591055" y="2255410"/>
                  <a:pt x="612183" y="2270501"/>
                </a:cubicBezTo>
                <a:cubicBezTo>
                  <a:pt x="619762" y="2275914"/>
                  <a:pt x="627345" y="2281379"/>
                  <a:pt x="635431" y="2286000"/>
                </a:cubicBezTo>
                <a:cubicBezTo>
                  <a:pt x="645461" y="2291731"/>
                  <a:pt x="656330" y="2295888"/>
                  <a:pt x="666428" y="2301498"/>
                </a:cubicBezTo>
                <a:cubicBezTo>
                  <a:pt x="679594" y="2308812"/>
                  <a:pt x="691702" y="2318009"/>
                  <a:pt x="705173" y="2324745"/>
                </a:cubicBezTo>
                <a:cubicBezTo>
                  <a:pt x="712479" y="2328398"/>
                  <a:pt x="720597" y="2330147"/>
                  <a:pt x="728421" y="2332494"/>
                </a:cubicBezTo>
                <a:cubicBezTo>
                  <a:pt x="746433" y="2337898"/>
                  <a:pt x="764653" y="2342589"/>
                  <a:pt x="782665" y="2347993"/>
                </a:cubicBezTo>
                <a:cubicBezTo>
                  <a:pt x="821884" y="2359759"/>
                  <a:pt x="809031" y="2360850"/>
                  <a:pt x="867905" y="2371240"/>
                </a:cubicBezTo>
                <a:cubicBezTo>
                  <a:pt x="962101" y="2387863"/>
                  <a:pt x="1035755" y="2403466"/>
                  <a:pt x="1131377" y="2409986"/>
                </a:cubicBezTo>
                <a:cubicBezTo>
                  <a:pt x="1201006" y="2414733"/>
                  <a:pt x="1270862" y="2415152"/>
                  <a:pt x="1340604" y="2417735"/>
                </a:cubicBezTo>
                <a:cubicBezTo>
                  <a:pt x="1429409" y="2453256"/>
                  <a:pt x="1350476" y="2425761"/>
                  <a:pt x="1526583" y="2448732"/>
                </a:cubicBezTo>
                <a:cubicBezTo>
                  <a:pt x="1537144" y="2450110"/>
                  <a:pt x="1547019" y="2455104"/>
                  <a:pt x="1557580" y="2456481"/>
                </a:cubicBezTo>
                <a:cubicBezTo>
                  <a:pt x="1606515" y="2462864"/>
                  <a:pt x="1655846" y="2465858"/>
                  <a:pt x="1704814" y="2471979"/>
                </a:cubicBezTo>
                <a:cubicBezTo>
                  <a:pt x="1717883" y="2473613"/>
                  <a:pt x="1730390" y="2479558"/>
                  <a:pt x="1743560" y="2479728"/>
                </a:cubicBezTo>
                <a:lnTo>
                  <a:pt x="2905933" y="2487478"/>
                </a:lnTo>
                <a:cubicBezTo>
                  <a:pt x="2961601" y="2506034"/>
                  <a:pt x="2931086" y="2497403"/>
                  <a:pt x="3037668" y="2510725"/>
                </a:cubicBezTo>
                <a:cubicBezTo>
                  <a:pt x="3063427" y="2513945"/>
                  <a:pt x="3089329" y="2515891"/>
                  <a:pt x="3115160" y="2518474"/>
                </a:cubicBezTo>
                <a:cubicBezTo>
                  <a:pt x="3227356" y="2555872"/>
                  <a:pt x="3078392" y="2510634"/>
                  <a:pt x="3285641" y="2541722"/>
                </a:cubicBezTo>
                <a:cubicBezTo>
                  <a:pt x="3297065" y="2543436"/>
                  <a:pt x="3305284" y="2555091"/>
                  <a:pt x="3316638" y="2557220"/>
                </a:cubicBezTo>
                <a:cubicBezTo>
                  <a:pt x="3347209" y="2562952"/>
                  <a:pt x="3378664" y="2562020"/>
                  <a:pt x="3409628" y="2564969"/>
                </a:cubicBezTo>
                <a:cubicBezTo>
                  <a:pt x="3574297" y="2580651"/>
                  <a:pt x="3360832" y="2565310"/>
                  <a:pt x="3603356" y="2580467"/>
                </a:cubicBezTo>
                <a:cubicBezTo>
                  <a:pt x="3708887" y="2615647"/>
                  <a:pt x="3629942" y="2592292"/>
                  <a:pt x="3890075" y="2580467"/>
                </a:cubicBezTo>
                <a:cubicBezTo>
                  <a:pt x="3916008" y="2579288"/>
                  <a:pt x="3941736" y="2575301"/>
                  <a:pt x="3967567" y="2572718"/>
                </a:cubicBezTo>
                <a:cubicBezTo>
                  <a:pt x="4052477" y="2555736"/>
                  <a:pt x="4034860" y="2566328"/>
                  <a:pt x="4107051" y="2526223"/>
                </a:cubicBezTo>
                <a:lnTo>
                  <a:pt x="4176794" y="2487478"/>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935794" y="3130658"/>
            <a:ext cx="3959817" cy="1077132"/>
          </a:xfrm>
          <a:custGeom>
            <a:avLst/>
            <a:gdLst>
              <a:gd name="connsiteX0" fmla="*/ 0 w 3959817"/>
              <a:gd name="connsiteY0" fmla="*/ 1077132 h 1077132"/>
              <a:gd name="connsiteX1" fmla="*/ 77491 w 3959817"/>
              <a:gd name="connsiteY1" fmla="*/ 1069383 h 1077132"/>
              <a:gd name="connsiteX2" fmla="*/ 123986 w 3959817"/>
              <a:gd name="connsiteY2" fmla="*/ 1053884 h 1077132"/>
              <a:gd name="connsiteX3" fmla="*/ 139485 w 3959817"/>
              <a:gd name="connsiteY3" fmla="*/ 1038386 h 1077132"/>
              <a:gd name="connsiteX4" fmla="*/ 162732 w 3959817"/>
              <a:gd name="connsiteY4" fmla="*/ 1022888 h 1077132"/>
              <a:gd name="connsiteX5" fmla="*/ 170481 w 3959817"/>
              <a:gd name="connsiteY5" fmla="*/ 999640 h 1077132"/>
              <a:gd name="connsiteX6" fmla="*/ 185980 w 3959817"/>
              <a:gd name="connsiteY6" fmla="*/ 968644 h 1077132"/>
              <a:gd name="connsiteX7" fmla="*/ 201478 w 3959817"/>
              <a:gd name="connsiteY7" fmla="*/ 922149 h 1077132"/>
              <a:gd name="connsiteX8" fmla="*/ 209227 w 3959817"/>
              <a:gd name="connsiteY8" fmla="*/ 898901 h 1077132"/>
              <a:gd name="connsiteX9" fmla="*/ 224725 w 3959817"/>
              <a:gd name="connsiteY9" fmla="*/ 875654 h 1077132"/>
              <a:gd name="connsiteX10" fmla="*/ 232474 w 3959817"/>
              <a:gd name="connsiteY10" fmla="*/ 844657 h 1077132"/>
              <a:gd name="connsiteX11" fmla="*/ 247973 w 3959817"/>
              <a:gd name="connsiteY11" fmla="*/ 829159 h 1077132"/>
              <a:gd name="connsiteX12" fmla="*/ 263471 w 3959817"/>
              <a:gd name="connsiteY12" fmla="*/ 782664 h 1077132"/>
              <a:gd name="connsiteX13" fmla="*/ 271220 w 3959817"/>
              <a:gd name="connsiteY13" fmla="*/ 751667 h 1077132"/>
              <a:gd name="connsiteX14" fmla="*/ 302217 w 3959817"/>
              <a:gd name="connsiteY14" fmla="*/ 705173 h 1077132"/>
              <a:gd name="connsiteX15" fmla="*/ 317715 w 3959817"/>
              <a:gd name="connsiteY15" fmla="*/ 681925 h 1077132"/>
              <a:gd name="connsiteX16" fmla="*/ 333213 w 3959817"/>
              <a:gd name="connsiteY16" fmla="*/ 658678 h 1077132"/>
              <a:gd name="connsiteX17" fmla="*/ 364210 w 3959817"/>
              <a:gd name="connsiteY17" fmla="*/ 596684 h 1077132"/>
              <a:gd name="connsiteX18" fmla="*/ 395207 w 3959817"/>
              <a:gd name="connsiteY18" fmla="*/ 519193 h 1077132"/>
              <a:gd name="connsiteX19" fmla="*/ 402956 w 3959817"/>
              <a:gd name="connsiteY19" fmla="*/ 488196 h 1077132"/>
              <a:gd name="connsiteX20" fmla="*/ 418454 w 3959817"/>
              <a:gd name="connsiteY20" fmla="*/ 441701 h 1077132"/>
              <a:gd name="connsiteX21" fmla="*/ 426203 w 3959817"/>
              <a:gd name="connsiteY21" fmla="*/ 418454 h 1077132"/>
              <a:gd name="connsiteX22" fmla="*/ 433952 w 3959817"/>
              <a:gd name="connsiteY22" fmla="*/ 387457 h 1077132"/>
              <a:gd name="connsiteX23" fmla="*/ 449451 w 3959817"/>
              <a:gd name="connsiteY23" fmla="*/ 356461 h 1077132"/>
              <a:gd name="connsiteX24" fmla="*/ 457200 w 3959817"/>
              <a:gd name="connsiteY24" fmla="*/ 333213 h 1077132"/>
              <a:gd name="connsiteX25" fmla="*/ 495946 w 3959817"/>
              <a:gd name="connsiteY25" fmla="*/ 286718 h 1077132"/>
              <a:gd name="connsiteX26" fmla="*/ 534691 w 3959817"/>
              <a:gd name="connsiteY26" fmla="*/ 263471 h 1077132"/>
              <a:gd name="connsiteX27" fmla="*/ 565688 w 3959817"/>
              <a:gd name="connsiteY27" fmla="*/ 255722 h 1077132"/>
              <a:gd name="connsiteX28" fmla="*/ 588935 w 3959817"/>
              <a:gd name="connsiteY28" fmla="*/ 247973 h 1077132"/>
              <a:gd name="connsiteX29" fmla="*/ 612183 w 3959817"/>
              <a:gd name="connsiteY29" fmla="*/ 232474 h 1077132"/>
              <a:gd name="connsiteX30" fmla="*/ 643180 w 3959817"/>
              <a:gd name="connsiteY30" fmla="*/ 224725 h 1077132"/>
              <a:gd name="connsiteX31" fmla="*/ 743919 w 3959817"/>
              <a:gd name="connsiteY31" fmla="*/ 209227 h 1077132"/>
              <a:gd name="connsiteX32" fmla="*/ 767166 w 3959817"/>
              <a:gd name="connsiteY32" fmla="*/ 193728 h 1077132"/>
              <a:gd name="connsiteX33" fmla="*/ 1278610 w 3959817"/>
              <a:gd name="connsiteY33" fmla="*/ 178230 h 1077132"/>
              <a:gd name="connsiteX34" fmla="*/ 1371600 w 3959817"/>
              <a:gd name="connsiteY34" fmla="*/ 154983 h 1077132"/>
              <a:gd name="connsiteX35" fmla="*/ 1402596 w 3959817"/>
              <a:gd name="connsiteY35" fmla="*/ 139484 h 1077132"/>
              <a:gd name="connsiteX36" fmla="*/ 1549830 w 3959817"/>
              <a:gd name="connsiteY36" fmla="*/ 116237 h 1077132"/>
              <a:gd name="connsiteX37" fmla="*/ 1604074 w 3959817"/>
              <a:gd name="connsiteY37" fmla="*/ 108488 h 1077132"/>
              <a:gd name="connsiteX38" fmla="*/ 1704813 w 3959817"/>
              <a:gd name="connsiteY38" fmla="*/ 92989 h 1077132"/>
              <a:gd name="connsiteX39" fmla="*/ 1805552 w 3959817"/>
              <a:gd name="connsiteY39" fmla="*/ 77491 h 1077132"/>
              <a:gd name="connsiteX40" fmla="*/ 1898542 w 3959817"/>
              <a:gd name="connsiteY40" fmla="*/ 61993 h 1077132"/>
              <a:gd name="connsiteX41" fmla="*/ 1983783 w 3959817"/>
              <a:gd name="connsiteY41" fmla="*/ 38745 h 1077132"/>
              <a:gd name="connsiteX42" fmla="*/ 2286000 w 3959817"/>
              <a:gd name="connsiteY42" fmla="*/ 23247 h 1077132"/>
              <a:gd name="connsiteX43" fmla="*/ 2440983 w 3959817"/>
              <a:gd name="connsiteY43" fmla="*/ 0 h 1077132"/>
              <a:gd name="connsiteX44" fmla="*/ 3200400 w 3959817"/>
              <a:gd name="connsiteY44" fmla="*/ 7749 h 1077132"/>
              <a:gd name="connsiteX45" fmla="*/ 3231396 w 3959817"/>
              <a:gd name="connsiteY45" fmla="*/ 15498 h 1077132"/>
              <a:gd name="connsiteX46" fmla="*/ 3262393 w 3959817"/>
              <a:gd name="connsiteY46" fmla="*/ 30996 h 1077132"/>
              <a:gd name="connsiteX47" fmla="*/ 3425125 w 3959817"/>
              <a:gd name="connsiteY47" fmla="*/ 38745 h 1077132"/>
              <a:gd name="connsiteX48" fmla="*/ 3549112 w 3959817"/>
              <a:gd name="connsiteY48" fmla="*/ 54244 h 1077132"/>
              <a:gd name="connsiteX49" fmla="*/ 3649851 w 3959817"/>
              <a:gd name="connsiteY49" fmla="*/ 61993 h 1077132"/>
              <a:gd name="connsiteX50" fmla="*/ 3719593 w 3959817"/>
              <a:gd name="connsiteY50" fmla="*/ 77491 h 1077132"/>
              <a:gd name="connsiteX51" fmla="*/ 3812583 w 3959817"/>
              <a:gd name="connsiteY51" fmla="*/ 85240 h 1077132"/>
              <a:gd name="connsiteX52" fmla="*/ 3959817 w 3959817"/>
              <a:gd name="connsiteY52" fmla="*/ 100739 h 107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59817" h="1077132">
                <a:moveTo>
                  <a:pt x="0" y="1077132"/>
                </a:moveTo>
                <a:cubicBezTo>
                  <a:pt x="25830" y="1074549"/>
                  <a:pt x="51976" y="1074167"/>
                  <a:pt x="77491" y="1069383"/>
                </a:cubicBezTo>
                <a:cubicBezTo>
                  <a:pt x="93548" y="1066372"/>
                  <a:pt x="123986" y="1053884"/>
                  <a:pt x="123986" y="1053884"/>
                </a:cubicBezTo>
                <a:cubicBezTo>
                  <a:pt x="129152" y="1048718"/>
                  <a:pt x="133780" y="1042950"/>
                  <a:pt x="139485" y="1038386"/>
                </a:cubicBezTo>
                <a:cubicBezTo>
                  <a:pt x="146757" y="1032568"/>
                  <a:pt x="156914" y="1030160"/>
                  <a:pt x="162732" y="1022888"/>
                </a:cubicBezTo>
                <a:cubicBezTo>
                  <a:pt x="167835" y="1016509"/>
                  <a:pt x="167263" y="1007148"/>
                  <a:pt x="170481" y="999640"/>
                </a:cubicBezTo>
                <a:cubicBezTo>
                  <a:pt x="175032" y="989022"/>
                  <a:pt x="181690" y="979369"/>
                  <a:pt x="185980" y="968644"/>
                </a:cubicBezTo>
                <a:cubicBezTo>
                  <a:pt x="192047" y="953476"/>
                  <a:pt x="196312" y="937647"/>
                  <a:pt x="201478" y="922149"/>
                </a:cubicBezTo>
                <a:cubicBezTo>
                  <a:pt x="204061" y="914400"/>
                  <a:pt x="204696" y="905698"/>
                  <a:pt x="209227" y="898901"/>
                </a:cubicBezTo>
                <a:lnTo>
                  <a:pt x="224725" y="875654"/>
                </a:lnTo>
                <a:cubicBezTo>
                  <a:pt x="227308" y="865322"/>
                  <a:pt x="227711" y="854183"/>
                  <a:pt x="232474" y="844657"/>
                </a:cubicBezTo>
                <a:cubicBezTo>
                  <a:pt x="235741" y="838122"/>
                  <a:pt x="244706" y="835694"/>
                  <a:pt x="247973" y="829159"/>
                </a:cubicBezTo>
                <a:cubicBezTo>
                  <a:pt x="255279" y="814547"/>
                  <a:pt x="259509" y="798513"/>
                  <a:pt x="263471" y="782664"/>
                </a:cubicBezTo>
                <a:cubicBezTo>
                  <a:pt x="266054" y="772332"/>
                  <a:pt x="266457" y="761193"/>
                  <a:pt x="271220" y="751667"/>
                </a:cubicBezTo>
                <a:cubicBezTo>
                  <a:pt x="279550" y="735007"/>
                  <a:pt x="291885" y="720671"/>
                  <a:pt x="302217" y="705173"/>
                </a:cubicBezTo>
                <a:lnTo>
                  <a:pt x="317715" y="681925"/>
                </a:lnTo>
                <a:cubicBezTo>
                  <a:pt x="322881" y="674176"/>
                  <a:pt x="330268" y="667513"/>
                  <a:pt x="333213" y="658678"/>
                </a:cubicBezTo>
                <a:cubicBezTo>
                  <a:pt x="351022" y="605252"/>
                  <a:pt x="337161" y="623735"/>
                  <a:pt x="364210" y="596684"/>
                </a:cubicBezTo>
                <a:cubicBezTo>
                  <a:pt x="383361" y="539230"/>
                  <a:pt x="372402" y="564801"/>
                  <a:pt x="395207" y="519193"/>
                </a:cubicBezTo>
                <a:cubicBezTo>
                  <a:pt x="397790" y="508861"/>
                  <a:pt x="399896" y="498397"/>
                  <a:pt x="402956" y="488196"/>
                </a:cubicBezTo>
                <a:cubicBezTo>
                  <a:pt x="407650" y="472548"/>
                  <a:pt x="413288" y="457199"/>
                  <a:pt x="418454" y="441701"/>
                </a:cubicBezTo>
                <a:cubicBezTo>
                  <a:pt x="421037" y="433952"/>
                  <a:pt x="424222" y="426378"/>
                  <a:pt x="426203" y="418454"/>
                </a:cubicBezTo>
                <a:cubicBezTo>
                  <a:pt x="428786" y="408122"/>
                  <a:pt x="430212" y="397429"/>
                  <a:pt x="433952" y="387457"/>
                </a:cubicBezTo>
                <a:cubicBezTo>
                  <a:pt x="438008" y="376641"/>
                  <a:pt x="444900" y="367079"/>
                  <a:pt x="449451" y="356461"/>
                </a:cubicBezTo>
                <a:cubicBezTo>
                  <a:pt x="452669" y="348953"/>
                  <a:pt x="453147" y="340305"/>
                  <a:pt x="457200" y="333213"/>
                </a:cubicBezTo>
                <a:cubicBezTo>
                  <a:pt x="461704" y="325331"/>
                  <a:pt x="484398" y="294967"/>
                  <a:pt x="495946" y="286718"/>
                </a:cubicBezTo>
                <a:cubicBezTo>
                  <a:pt x="508202" y="277964"/>
                  <a:pt x="520928" y="269588"/>
                  <a:pt x="534691" y="263471"/>
                </a:cubicBezTo>
                <a:cubicBezTo>
                  <a:pt x="544423" y="259146"/>
                  <a:pt x="555447" y="258648"/>
                  <a:pt x="565688" y="255722"/>
                </a:cubicBezTo>
                <a:cubicBezTo>
                  <a:pt x="573542" y="253478"/>
                  <a:pt x="581186" y="250556"/>
                  <a:pt x="588935" y="247973"/>
                </a:cubicBezTo>
                <a:cubicBezTo>
                  <a:pt x="596684" y="242807"/>
                  <a:pt x="603622" y="236143"/>
                  <a:pt x="612183" y="232474"/>
                </a:cubicBezTo>
                <a:cubicBezTo>
                  <a:pt x="621972" y="228279"/>
                  <a:pt x="632783" y="227035"/>
                  <a:pt x="643180" y="224725"/>
                </a:cubicBezTo>
                <a:cubicBezTo>
                  <a:pt x="688824" y="214582"/>
                  <a:pt x="690236" y="215937"/>
                  <a:pt x="743919" y="209227"/>
                </a:cubicBezTo>
                <a:cubicBezTo>
                  <a:pt x="751668" y="204061"/>
                  <a:pt x="757868" y="194267"/>
                  <a:pt x="767166" y="193728"/>
                </a:cubicBezTo>
                <a:cubicBezTo>
                  <a:pt x="937440" y="183857"/>
                  <a:pt x="1278610" y="178230"/>
                  <a:pt x="1278610" y="178230"/>
                </a:cubicBezTo>
                <a:cubicBezTo>
                  <a:pt x="1313478" y="171257"/>
                  <a:pt x="1336556" y="167727"/>
                  <a:pt x="1371600" y="154983"/>
                </a:cubicBezTo>
                <a:cubicBezTo>
                  <a:pt x="1382456" y="151035"/>
                  <a:pt x="1391308" y="141938"/>
                  <a:pt x="1402596" y="139484"/>
                </a:cubicBezTo>
                <a:cubicBezTo>
                  <a:pt x="1451148" y="128929"/>
                  <a:pt x="1500722" y="123792"/>
                  <a:pt x="1549830" y="116237"/>
                </a:cubicBezTo>
                <a:cubicBezTo>
                  <a:pt x="1567883" y="113460"/>
                  <a:pt x="1586011" y="111197"/>
                  <a:pt x="1604074" y="108488"/>
                </a:cubicBezTo>
                <a:lnTo>
                  <a:pt x="1704813" y="92989"/>
                </a:lnTo>
                <a:lnTo>
                  <a:pt x="1805552" y="77491"/>
                </a:lnTo>
                <a:cubicBezTo>
                  <a:pt x="1838357" y="72570"/>
                  <a:pt x="1866748" y="69941"/>
                  <a:pt x="1898542" y="61993"/>
                </a:cubicBezTo>
                <a:cubicBezTo>
                  <a:pt x="1933404" y="53278"/>
                  <a:pt x="1936273" y="41181"/>
                  <a:pt x="1983783" y="38745"/>
                </a:cubicBezTo>
                <a:lnTo>
                  <a:pt x="2286000" y="23247"/>
                </a:lnTo>
                <a:cubicBezTo>
                  <a:pt x="2323228" y="17042"/>
                  <a:pt x="2422260" y="167"/>
                  <a:pt x="2440983" y="0"/>
                </a:cubicBezTo>
                <a:lnTo>
                  <a:pt x="3200400" y="7749"/>
                </a:lnTo>
                <a:cubicBezTo>
                  <a:pt x="3210732" y="10332"/>
                  <a:pt x="3221424" y="11759"/>
                  <a:pt x="3231396" y="15498"/>
                </a:cubicBezTo>
                <a:cubicBezTo>
                  <a:pt x="3242212" y="19554"/>
                  <a:pt x="3250923" y="29620"/>
                  <a:pt x="3262393" y="30996"/>
                </a:cubicBezTo>
                <a:cubicBezTo>
                  <a:pt x="3316312" y="37466"/>
                  <a:pt x="3370881" y="36162"/>
                  <a:pt x="3425125" y="38745"/>
                </a:cubicBezTo>
                <a:cubicBezTo>
                  <a:pt x="3466454" y="43911"/>
                  <a:pt x="3507682" y="49958"/>
                  <a:pt x="3549112" y="54244"/>
                </a:cubicBezTo>
                <a:cubicBezTo>
                  <a:pt x="3582612" y="57710"/>
                  <a:pt x="3616481" y="57443"/>
                  <a:pt x="3649851" y="61993"/>
                </a:cubicBezTo>
                <a:cubicBezTo>
                  <a:pt x="3673447" y="65211"/>
                  <a:pt x="3696018" y="74123"/>
                  <a:pt x="3719593" y="77491"/>
                </a:cubicBezTo>
                <a:cubicBezTo>
                  <a:pt x="3750385" y="81890"/>
                  <a:pt x="3781586" y="82657"/>
                  <a:pt x="3812583" y="85240"/>
                </a:cubicBezTo>
                <a:cubicBezTo>
                  <a:pt x="3912870" y="105298"/>
                  <a:pt x="3863732" y="100739"/>
                  <a:pt x="3959817" y="100739"/>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4935794" y="1092089"/>
            <a:ext cx="1364129" cy="2410528"/>
          </a:xfrm>
          <a:custGeom>
            <a:avLst/>
            <a:gdLst>
              <a:gd name="connsiteX0" fmla="*/ 0 w 1364129"/>
              <a:gd name="connsiteY0" fmla="*/ 8291 h 2410528"/>
              <a:gd name="connsiteX1" fmla="*/ 178230 w 1364129"/>
              <a:gd name="connsiteY1" fmla="*/ 8291 h 2410528"/>
              <a:gd name="connsiteX2" fmla="*/ 224725 w 1364129"/>
              <a:gd name="connsiteY2" fmla="*/ 23789 h 2410528"/>
              <a:gd name="connsiteX3" fmla="*/ 271220 w 1364129"/>
              <a:gd name="connsiteY3" fmla="*/ 31538 h 2410528"/>
              <a:gd name="connsiteX4" fmla="*/ 309966 w 1364129"/>
              <a:gd name="connsiteY4" fmla="*/ 54786 h 2410528"/>
              <a:gd name="connsiteX5" fmla="*/ 333213 w 1364129"/>
              <a:gd name="connsiteY5" fmla="*/ 70284 h 2410528"/>
              <a:gd name="connsiteX6" fmla="*/ 371959 w 1364129"/>
              <a:gd name="connsiteY6" fmla="*/ 85782 h 2410528"/>
              <a:gd name="connsiteX7" fmla="*/ 402956 w 1364129"/>
              <a:gd name="connsiteY7" fmla="*/ 101280 h 2410528"/>
              <a:gd name="connsiteX8" fmla="*/ 418454 w 1364129"/>
              <a:gd name="connsiteY8" fmla="*/ 124528 h 2410528"/>
              <a:gd name="connsiteX9" fmla="*/ 511444 w 1364129"/>
              <a:gd name="connsiteY9" fmla="*/ 178772 h 2410528"/>
              <a:gd name="connsiteX10" fmla="*/ 550190 w 1364129"/>
              <a:gd name="connsiteY10" fmla="*/ 209769 h 2410528"/>
              <a:gd name="connsiteX11" fmla="*/ 573437 w 1364129"/>
              <a:gd name="connsiteY11" fmla="*/ 240765 h 2410528"/>
              <a:gd name="connsiteX12" fmla="*/ 635430 w 1364129"/>
              <a:gd name="connsiteY12" fmla="*/ 271762 h 2410528"/>
              <a:gd name="connsiteX13" fmla="*/ 681925 w 1364129"/>
              <a:gd name="connsiteY13" fmla="*/ 318257 h 2410528"/>
              <a:gd name="connsiteX14" fmla="*/ 728420 w 1364129"/>
              <a:gd name="connsiteY14" fmla="*/ 364752 h 2410528"/>
              <a:gd name="connsiteX15" fmla="*/ 759417 w 1364129"/>
              <a:gd name="connsiteY15" fmla="*/ 403497 h 2410528"/>
              <a:gd name="connsiteX16" fmla="*/ 790413 w 1364129"/>
              <a:gd name="connsiteY16" fmla="*/ 465491 h 2410528"/>
              <a:gd name="connsiteX17" fmla="*/ 821410 w 1364129"/>
              <a:gd name="connsiteY17" fmla="*/ 519735 h 2410528"/>
              <a:gd name="connsiteX18" fmla="*/ 836908 w 1364129"/>
              <a:gd name="connsiteY18" fmla="*/ 542982 h 2410528"/>
              <a:gd name="connsiteX19" fmla="*/ 852407 w 1364129"/>
              <a:gd name="connsiteY19" fmla="*/ 573979 h 2410528"/>
              <a:gd name="connsiteX20" fmla="*/ 875654 w 1364129"/>
              <a:gd name="connsiteY20" fmla="*/ 597226 h 2410528"/>
              <a:gd name="connsiteX21" fmla="*/ 906651 w 1364129"/>
              <a:gd name="connsiteY21" fmla="*/ 666969 h 2410528"/>
              <a:gd name="connsiteX22" fmla="*/ 922149 w 1364129"/>
              <a:gd name="connsiteY22" fmla="*/ 705714 h 2410528"/>
              <a:gd name="connsiteX23" fmla="*/ 960895 w 1364129"/>
              <a:gd name="connsiteY23" fmla="*/ 767708 h 2410528"/>
              <a:gd name="connsiteX24" fmla="*/ 968644 w 1364129"/>
              <a:gd name="connsiteY24" fmla="*/ 798704 h 2410528"/>
              <a:gd name="connsiteX25" fmla="*/ 991891 w 1364129"/>
              <a:gd name="connsiteY25" fmla="*/ 829701 h 2410528"/>
              <a:gd name="connsiteX26" fmla="*/ 1007390 w 1364129"/>
              <a:gd name="connsiteY26" fmla="*/ 891694 h 2410528"/>
              <a:gd name="connsiteX27" fmla="*/ 1030637 w 1364129"/>
              <a:gd name="connsiteY27" fmla="*/ 938189 h 2410528"/>
              <a:gd name="connsiteX28" fmla="*/ 1046135 w 1364129"/>
              <a:gd name="connsiteY28" fmla="*/ 961436 h 2410528"/>
              <a:gd name="connsiteX29" fmla="*/ 1053885 w 1364129"/>
              <a:gd name="connsiteY29" fmla="*/ 1000182 h 2410528"/>
              <a:gd name="connsiteX30" fmla="*/ 1069383 w 1364129"/>
              <a:gd name="connsiteY30" fmla="*/ 1038928 h 2410528"/>
              <a:gd name="connsiteX31" fmla="*/ 1084881 w 1364129"/>
              <a:gd name="connsiteY31" fmla="*/ 1131918 h 2410528"/>
              <a:gd name="connsiteX32" fmla="*/ 1100380 w 1364129"/>
              <a:gd name="connsiteY32" fmla="*/ 1162914 h 2410528"/>
              <a:gd name="connsiteX33" fmla="*/ 1061634 w 1364129"/>
              <a:gd name="connsiteY33" fmla="*/ 1713104 h 2410528"/>
              <a:gd name="connsiteX34" fmla="*/ 1061634 w 1364129"/>
              <a:gd name="connsiteY34" fmla="*/ 1713104 h 2410528"/>
              <a:gd name="connsiteX35" fmla="*/ 1046135 w 1364129"/>
              <a:gd name="connsiteY35" fmla="*/ 1782847 h 2410528"/>
              <a:gd name="connsiteX36" fmla="*/ 1038386 w 1364129"/>
              <a:gd name="connsiteY36" fmla="*/ 1821592 h 2410528"/>
              <a:gd name="connsiteX37" fmla="*/ 1022888 w 1364129"/>
              <a:gd name="connsiteY37" fmla="*/ 1852589 h 2410528"/>
              <a:gd name="connsiteX38" fmla="*/ 1030637 w 1364129"/>
              <a:gd name="connsiteY38" fmla="*/ 2077314 h 2410528"/>
              <a:gd name="connsiteX39" fmla="*/ 1038386 w 1364129"/>
              <a:gd name="connsiteY39" fmla="*/ 2100562 h 2410528"/>
              <a:gd name="connsiteX40" fmla="*/ 1053885 w 1364129"/>
              <a:gd name="connsiteY40" fmla="*/ 2116060 h 2410528"/>
              <a:gd name="connsiteX41" fmla="*/ 1092630 w 1364129"/>
              <a:gd name="connsiteY41" fmla="*/ 2178053 h 2410528"/>
              <a:gd name="connsiteX42" fmla="*/ 1100380 w 1364129"/>
              <a:gd name="connsiteY42" fmla="*/ 2209050 h 2410528"/>
              <a:gd name="connsiteX43" fmla="*/ 1146874 w 1364129"/>
              <a:gd name="connsiteY43" fmla="*/ 2240047 h 2410528"/>
              <a:gd name="connsiteX44" fmla="*/ 1185620 w 1364129"/>
              <a:gd name="connsiteY44" fmla="*/ 2271043 h 2410528"/>
              <a:gd name="connsiteX45" fmla="*/ 1208868 w 1364129"/>
              <a:gd name="connsiteY45" fmla="*/ 2278792 h 2410528"/>
              <a:gd name="connsiteX46" fmla="*/ 1247613 w 1364129"/>
              <a:gd name="connsiteY46" fmla="*/ 2309789 h 2410528"/>
              <a:gd name="connsiteX47" fmla="*/ 1294108 w 1364129"/>
              <a:gd name="connsiteY47" fmla="*/ 2325287 h 2410528"/>
              <a:gd name="connsiteX48" fmla="*/ 1317356 w 1364129"/>
              <a:gd name="connsiteY48" fmla="*/ 2333036 h 2410528"/>
              <a:gd name="connsiteX49" fmla="*/ 1332854 w 1364129"/>
              <a:gd name="connsiteY49" fmla="*/ 2356284 h 2410528"/>
              <a:gd name="connsiteX50" fmla="*/ 1363851 w 1364129"/>
              <a:gd name="connsiteY50" fmla="*/ 2402779 h 2410528"/>
              <a:gd name="connsiteX51" fmla="*/ 1363851 w 1364129"/>
              <a:gd name="connsiteY51" fmla="*/ 2410528 h 241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64129" h="2410528">
                <a:moveTo>
                  <a:pt x="0" y="8291"/>
                </a:moveTo>
                <a:cubicBezTo>
                  <a:pt x="80360" y="255"/>
                  <a:pt x="91364" y="-5424"/>
                  <a:pt x="178230" y="8291"/>
                </a:cubicBezTo>
                <a:cubicBezTo>
                  <a:pt x="194367" y="10839"/>
                  <a:pt x="208876" y="19827"/>
                  <a:pt x="224725" y="23789"/>
                </a:cubicBezTo>
                <a:cubicBezTo>
                  <a:pt x="239968" y="27600"/>
                  <a:pt x="255722" y="28955"/>
                  <a:pt x="271220" y="31538"/>
                </a:cubicBezTo>
                <a:cubicBezTo>
                  <a:pt x="284135" y="39287"/>
                  <a:pt x="297194" y="46803"/>
                  <a:pt x="309966" y="54786"/>
                </a:cubicBezTo>
                <a:cubicBezTo>
                  <a:pt x="317864" y="59722"/>
                  <a:pt x="324883" y="66119"/>
                  <a:pt x="333213" y="70284"/>
                </a:cubicBezTo>
                <a:cubicBezTo>
                  <a:pt x="345655" y="76505"/>
                  <a:pt x="359248" y="80133"/>
                  <a:pt x="371959" y="85782"/>
                </a:cubicBezTo>
                <a:cubicBezTo>
                  <a:pt x="382515" y="90474"/>
                  <a:pt x="392624" y="96114"/>
                  <a:pt x="402956" y="101280"/>
                </a:cubicBezTo>
                <a:cubicBezTo>
                  <a:pt x="408122" y="109029"/>
                  <a:pt x="411445" y="118395"/>
                  <a:pt x="418454" y="124528"/>
                </a:cubicBezTo>
                <a:cubicBezTo>
                  <a:pt x="464984" y="165243"/>
                  <a:pt x="461668" y="147096"/>
                  <a:pt x="511444" y="178772"/>
                </a:cubicBezTo>
                <a:cubicBezTo>
                  <a:pt x="525398" y="187652"/>
                  <a:pt x="538495" y="198074"/>
                  <a:pt x="550190" y="209769"/>
                </a:cubicBezTo>
                <a:cubicBezTo>
                  <a:pt x="559322" y="218901"/>
                  <a:pt x="562992" y="233169"/>
                  <a:pt x="573437" y="240765"/>
                </a:cubicBezTo>
                <a:cubicBezTo>
                  <a:pt x="592122" y="254354"/>
                  <a:pt x="614766" y="261430"/>
                  <a:pt x="635430" y="271762"/>
                </a:cubicBezTo>
                <a:cubicBezTo>
                  <a:pt x="665025" y="316152"/>
                  <a:pt x="633866" y="275003"/>
                  <a:pt x="681925" y="318257"/>
                </a:cubicBezTo>
                <a:cubicBezTo>
                  <a:pt x="698216" y="332919"/>
                  <a:pt x="728420" y="364752"/>
                  <a:pt x="728420" y="364752"/>
                </a:cubicBezTo>
                <a:cubicBezTo>
                  <a:pt x="751891" y="435164"/>
                  <a:pt x="714805" y="339765"/>
                  <a:pt x="759417" y="403497"/>
                </a:cubicBezTo>
                <a:cubicBezTo>
                  <a:pt x="772666" y="422424"/>
                  <a:pt x="778950" y="445431"/>
                  <a:pt x="790413" y="465491"/>
                </a:cubicBezTo>
                <a:cubicBezTo>
                  <a:pt x="800745" y="483572"/>
                  <a:pt x="810695" y="501878"/>
                  <a:pt x="821410" y="519735"/>
                </a:cubicBezTo>
                <a:cubicBezTo>
                  <a:pt x="826202" y="527721"/>
                  <a:pt x="832287" y="534896"/>
                  <a:pt x="836908" y="542982"/>
                </a:cubicBezTo>
                <a:cubicBezTo>
                  <a:pt x="842639" y="553012"/>
                  <a:pt x="845693" y="564579"/>
                  <a:pt x="852407" y="573979"/>
                </a:cubicBezTo>
                <a:cubicBezTo>
                  <a:pt x="858777" y="582896"/>
                  <a:pt x="869575" y="588108"/>
                  <a:pt x="875654" y="597226"/>
                </a:cubicBezTo>
                <a:cubicBezTo>
                  <a:pt x="899046" y="632314"/>
                  <a:pt x="895077" y="636104"/>
                  <a:pt x="906651" y="666969"/>
                </a:cubicBezTo>
                <a:cubicBezTo>
                  <a:pt x="911535" y="679993"/>
                  <a:pt x="916500" y="693003"/>
                  <a:pt x="922149" y="705714"/>
                </a:cubicBezTo>
                <a:cubicBezTo>
                  <a:pt x="937622" y="740529"/>
                  <a:pt x="937202" y="736117"/>
                  <a:pt x="960895" y="767708"/>
                </a:cubicBezTo>
                <a:cubicBezTo>
                  <a:pt x="963478" y="778040"/>
                  <a:pt x="963881" y="789178"/>
                  <a:pt x="968644" y="798704"/>
                </a:cubicBezTo>
                <a:cubicBezTo>
                  <a:pt x="974420" y="810256"/>
                  <a:pt x="986924" y="817779"/>
                  <a:pt x="991891" y="829701"/>
                </a:cubicBezTo>
                <a:cubicBezTo>
                  <a:pt x="1000083" y="849363"/>
                  <a:pt x="995575" y="873971"/>
                  <a:pt x="1007390" y="891694"/>
                </a:cubicBezTo>
                <a:cubicBezTo>
                  <a:pt x="1051809" y="958325"/>
                  <a:pt x="998552" y="874019"/>
                  <a:pt x="1030637" y="938189"/>
                </a:cubicBezTo>
                <a:cubicBezTo>
                  <a:pt x="1034802" y="946519"/>
                  <a:pt x="1040969" y="953687"/>
                  <a:pt x="1046135" y="961436"/>
                </a:cubicBezTo>
                <a:cubicBezTo>
                  <a:pt x="1048718" y="974351"/>
                  <a:pt x="1050100" y="987566"/>
                  <a:pt x="1053885" y="1000182"/>
                </a:cubicBezTo>
                <a:cubicBezTo>
                  <a:pt x="1057882" y="1013506"/>
                  <a:pt x="1066009" y="1025433"/>
                  <a:pt x="1069383" y="1038928"/>
                </a:cubicBezTo>
                <a:cubicBezTo>
                  <a:pt x="1076401" y="1067000"/>
                  <a:pt x="1075420" y="1103537"/>
                  <a:pt x="1084881" y="1131918"/>
                </a:cubicBezTo>
                <a:cubicBezTo>
                  <a:pt x="1088534" y="1142877"/>
                  <a:pt x="1095214" y="1152582"/>
                  <a:pt x="1100380" y="1162914"/>
                </a:cubicBezTo>
                <a:cubicBezTo>
                  <a:pt x="1083799" y="1652046"/>
                  <a:pt x="1121864" y="1472179"/>
                  <a:pt x="1061634" y="1713104"/>
                </a:cubicBezTo>
                <a:lnTo>
                  <a:pt x="1061634" y="1713104"/>
                </a:lnTo>
                <a:cubicBezTo>
                  <a:pt x="1038266" y="1829945"/>
                  <a:pt x="1068020" y="1684368"/>
                  <a:pt x="1046135" y="1782847"/>
                </a:cubicBezTo>
                <a:cubicBezTo>
                  <a:pt x="1043278" y="1795704"/>
                  <a:pt x="1042551" y="1809097"/>
                  <a:pt x="1038386" y="1821592"/>
                </a:cubicBezTo>
                <a:cubicBezTo>
                  <a:pt x="1034733" y="1832551"/>
                  <a:pt x="1028054" y="1842257"/>
                  <a:pt x="1022888" y="1852589"/>
                </a:cubicBezTo>
                <a:cubicBezTo>
                  <a:pt x="1025471" y="1927497"/>
                  <a:pt x="1025962" y="2002507"/>
                  <a:pt x="1030637" y="2077314"/>
                </a:cubicBezTo>
                <a:cubicBezTo>
                  <a:pt x="1031147" y="2085467"/>
                  <a:pt x="1034183" y="2093558"/>
                  <a:pt x="1038386" y="2100562"/>
                </a:cubicBezTo>
                <a:cubicBezTo>
                  <a:pt x="1042145" y="2106827"/>
                  <a:pt x="1048719" y="2110894"/>
                  <a:pt x="1053885" y="2116060"/>
                </a:cubicBezTo>
                <a:cubicBezTo>
                  <a:pt x="1072328" y="2171390"/>
                  <a:pt x="1055790" y="2153493"/>
                  <a:pt x="1092630" y="2178053"/>
                </a:cubicBezTo>
                <a:cubicBezTo>
                  <a:pt x="1095213" y="2188385"/>
                  <a:pt x="1093367" y="2201035"/>
                  <a:pt x="1100380" y="2209050"/>
                </a:cubicBezTo>
                <a:cubicBezTo>
                  <a:pt x="1112646" y="2223068"/>
                  <a:pt x="1133703" y="2226877"/>
                  <a:pt x="1146874" y="2240047"/>
                </a:cubicBezTo>
                <a:cubicBezTo>
                  <a:pt x="1161289" y="2254461"/>
                  <a:pt x="1166071" y="2261269"/>
                  <a:pt x="1185620" y="2271043"/>
                </a:cubicBezTo>
                <a:cubicBezTo>
                  <a:pt x="1192926" y="2274696"/>
                  <a:pt x="1201119" y="2276209"/>
                  <a:pt x="1208868" y="2278792"/>
                </a:cubicBezTo>
                <a:cubicBezTo>
                  <a:pt x="1221750" y="2291675"/>
                  <a:pt x="1230016" y="2301968"/>
                  <a:pt x="1247613" y="2309789"/>
                </a:cubicBezTo>
                <a:cubicBezTo>
                  <a:pt x="1262542" y="2316424"/>
                  <a:pt x="1278610" y="2320121"/>
                  <a:pt x="1294108" y="2325287"/>
                </a:cubicBezTo>
                <a:lnTo>
                  <a:pt x="1317356" y="2333036"/>
                </a:lnTo>
                <a:cubicBezTo>
                  <a:pt x="1322522" y="2340785"/>
                  <a:pt x="1326892" y="2349129"/>
                  <a:pt x="1332854" y="2356284"/>
                </a:cubicBezTo>
                <a:cubicBezTo>
                  <a:pt x="1358578" y="2387153"/>
                  <a:pt x="1355096" y="2367758"/>
                  <a:pt x="1363851" y="2402779"/>
                </a:cubicBezTo>
                <a:cubicBezTo>
                  <a:pt x="1364477" y="2405285"/>
                  <a:pt x="1363851" y="2407945"/>
                  <a:pt x="1363851" y="2410528"/>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912545" y="1363852"/>
            <a:ext cx="1929584" cy="844877"/>
          </a:xfrm>
          <a:custGeom>
            <a:avLst/>
            <a:gdLst>
              <a:gd name="connsiteX0" fmla="*/ 0 w 1929584"/>
              <a:gd name="connsiteY0" fmla="*/ 836908 h 844877"/>
              <a:gd name="connsiteX1" fmla="*/ 92990 w 1929584"/>
              <a:gd name="connsiteY1" fmla="*/ 844657 h 844877"/>
              <a:gd name="connsiteX2" fmla="*/ 317716 w 1929584"/>
              <a:gd name="connsiteY2" fmla="*/ 821410 h 844877"/>
              <a:gd name="connsiteX3" fmla="*/ 348712 w 1929584"/>
              <a:gd name="connsiteY3" fmla="*/ 805912 h 844877"/>
              <a:gd name="connsiteX4" fmla="*/ 402956 w 1929584"/>
              <a:gd name="connsiteY4" fmla="*/ 790413 h 844877"/>
              <a:gd name="connsiteX5" fmla="*/ 426204 w 1929584"/>
              <a:gd name="connsiteY5" fmla="*/ 767166 h 844877"/>
              <a:gd name="connsiteX6" fmla="*/ 472699 w 1929584"/>
              <a:gd name="connsiteY6" fmla="*/ 743918 h 844877"/>
              <a:gd name="connsiteX7" fmla="*/ 526943 w 1929584"/>
              <a:gd name="connsiteY7" fmla="*/ 712922 h 844877"/>
              <a:gd name="connsiteX8" fmla="*/ 588936 w 1929584"/>
              <a:gd name="connsiteY8" fmla="*/ 666427 h 844877"/>
              <a:gd name="connsiteX9" fmla="*/ 666428 w 1929584"/>
              <a:gd name="connsiteY9" fmla="*/ 619932 h 844877"/>
              <a:gd name="connsiteX10" fmla="*/ 705173 w 1929584"/>
              <a:gd name="connsiteY10" fmla="*/ 612183 h 844877"/>
              <a:gd name="connsiteX11" fmla="*/ 759417 w 1929584"/>
              <a:gd name="connsiteY11" fmla="*/ 581186 h 844877"/>
              <a:gd name="connsiteX12" fmla="*/ 798163 w 1929584"/>
              <a:gd name="connsiteY12" fmla="*/ 557939 h 844877"/>
              <a:gd name="connsiteX13" fmla="*/ 836909 w 1929584"/>
              <a:gd name="connsiteY13" fmla="*/ 526942 h 844877"/>
              <a:gd name="connsiteX14" fmla="*/ 867905 w 1929584"/>
              <a:gd name="connsiteY14" fmla="*/ 495946 h 844877"/>
              <a:gd name="connsiteX15" fmla="*/ 891153 w 1929584"/>
              <a:gd name="connsiteY15" fmla="*/ 480447 h 844877"/>
              <a:gd name="connsiteX16" fmla="*/ 922150 w 1929584"/>
              <a:gd name="connsiteY16" fmla="*/ 457200 h 844877"/>
              <a:gd name="connsiteX17" fmla="*/ 953146 w 1929584"/>
              <a:gd name="connsiteY17" fmla="*/ 426203 h 844877"/>
              <a:gd name="connsiteX18" fmla="*/ 976394 w 1929584"/>
              <a:gd name="connsiteY18" fmla="*/ 410705 h 844877"/>
              <a:gd name="connsiteX19" fmla="*/ 1007390 w 1929584"/>
              <a:gd name="connsiteY19" fmla="*/ 379708 h 844877"/>
              <a:gd name="connsiteX20" fmla="*/ 1053885 w 1929584"/>
              <a:gd name="connsiteY20" fmla="*/ 348712 h 844877"/>
              <a:gd name="connsiteX21" fmla="*/ 1100380 w 1929584"/>
              <a:gd name="connsiteY21" fmla="*/ 325464 h 844877"/>
              <a:gd name="connsiteX22" fmla="*/ 1139126 w 1929584"/>
              <a:gd name="connsiteY22" fmla="*/ 294468 h 844877"/>
              <a:gd name="connsiteX23" fmla="*/ 1201119 w 1929584"/>
              <a:gd name="connsiteY23" fmla="*/ 271220 h 844877"/>
              <a:gd name="connsiteX24" fmla="*/ 1224367 w 1929584"/>
              <a:gd name="connsiteY24" fmla="*/ 255722 h 844877"/>
              <a:gd name="connsiteX25" fmla="*/ 1278611 w 1929584"/>
              <a:gd name="connsiteY25" fmla="*/ 232474 h 844877"/>
              <a:gd name="connsiteX26" fmla="*/ 1301858 w 1929584"/>
              <a:gd name="connsiteY26" fmla="*/ 216976 h 844877"/>
              <a:gd name="connsiteX27" fmla="*/ 1340604 w 1929584"/>
              <a:gd name="connsiteY27" fmla="*/ 209227 h 844877"/>
              <a:gd name="connsiteX28" fmla="*/ 1371600 w 1929584"/>
              <a:gd name="connsiteY28" fmla="*/ 201478 h 844877"/>
              <a:gd name="connsiteX29" fmla="*/ 1449092 w 1929584"/>
              <a:gd name="connsiteY29" fmla="*/ 170481 h 844877"/>
              <a:gd name="connsiteX30" fmla="*/ 1495587 w 1929584"/>
              <a:gd name="connsiteY30" fmla="*/ 154983 h 844877"/>
              <a:gd name="connsiteX31" fmla="*/ 1518834 w 1929584"/>
              <a:gd name="connsiteY31" fmla="*/ 147234 h 844877"/>
              <a:gd name="connsiteX32" fmla="*/ 1542082 w 1929584"/>
              <a:gd name="connsiteY32" fmla="*/ 139485 h 844877"/>
              <a:gd name="connsiteX33" fmla="*/ 1573078 w 1929584"/>
              <a:gd name="connsiteY33" fmla="*/ 123986 h 844877"/>
              <a:gd name="connsiteX34" fmla="*/ 1650570 w 1929584"/>
              <a:gd name="connsiteY34" fmla="*/ 108488 h 844877"/>
              <a:gd name="connsiteX35" fmla="*/ 1712563 w 1929584"/>
              <a:gd name="connsiteY35" fmla="*/ 92990 h 844877"/>
              <a:gd name="connsiteX36" fmla="*/ 1821051 w 1929584"/>
              <a:gd name="connsiteY36" fmla="*/ 77491 h 844877"/>
              <a:gd name="connsiteX37" fmla="*/ 1875295 w 1929584"/>
              <a:gd name="connsiteY37" fmla="*/ 54244 h 844877"/>
              <a:gd name="connsiteX38" fmla="*/ 1906292 w 1929584"/>
              <a:gd name="connsiteY38" fmla="*/ 23247 h 844877"/>
              <a:gd name="connsiteX39" fmla="*/ 1929539 w 1929584"/>
              <a:gd name="connsiteY39" fmla="*/ 0 h 84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29584" h="844877">
                <a:moveTo>
                  <a:pt x="0" y="836908"/>
                </a:moveTo>
                <a:cubicBezTo>
                  <a:pt x="30997" y="839491"/>
                  <a:pt x="61923" y="846172"/>
                  <a:pt x="92990" y="844657"/>
                </a:cubicBezTo>
                <a:cubicBezTo>
                  <a:pt x="168209" y="840988"/>
                  <a:pt x="317716" y="821410"/>
                  <a:pt x="317716" y="821410"/>
                </a:cubicBezTo>
                <a:cubicBezTo>
                  <a:pt x="328048" y="816244"/>
                  <a:pt x="338094" y="810462"/>
                  <a:pt x="348712" y="805912"/>
                </a:cubicBezTo>
                <a:cubicBezTo>
                  <a:pt x="364271" y="799244"/>
                  <a:pt x="387234" y="794344"/>
                  <a:pt x="402956" y="790413"/>
                </a:cubicBezTo>
                <a:cubicBezTo>
                  <a:pt x="410705" y="782664"/>
                  <a:pt x="417086" y="773245"/>
                  <a:pt x="426204" y="767166"/>
                </a:cubicBezTo>
                <a:cubicBezTo>
                  <a:pt x="440622" y="757554"/>
                  <a:pt x="457442" y="752133"/>
                  <a:pt x="472699" y="743918"/>
                </a:cubicBezTo>
                <a:cubicBezTo>
                  <a:pt x="491035" y="734045"/>
                  <a:pt x="509615" y="724474"/>
                  <a:pt x="526943" y="712922"/>
                </a:cubicBezTo>
                <a:cubicBezTo>
                  <a:pt x="626889" y="646292"/>
                  <a:pt x="521562" y="707888"/>
                  <a:pt x="588936" y="666427"/>
                </a:cubicBezTo>
                <a:cubicBezTo>
                  <a:pt x="614591" y="650639"/>
                  <a:pt x="636890" y="625840"/>
                  <a:pt x="666428" y="619932"/>
                </a:cubicBezTo>
                <a:lnTo>
                  <a:pt x="705173" y="612183"/>
                </a:lnTo>
                <a:cubicBezTo>
                  <a:pt x="726393" y="601573"/>
                  <a:pt x="741157" y="595794"/>
                  <a:pt x="759417" y="581186"/>
                </a:cubicBezTo>
                <a:cubicBezTo>
                  <a:pt x="789807" y="556874"/>
                  <a:pt x="757795" y="571395"/>
                  <a:pt x="798163" y="557939"/>
                </a:cubicBezTo>
                <a:cubicBezTo>
                  <a:pt x="811078" y="547607"/>
                  <a:pt x="824547" y="537930"/>
                  <a:pt x="836909" y="526942"/>
                </a:cubicBezTo>
                <a:cubicBezTo>
                  <a:pt x="847830" y="517235"/>
                  <a:pt x="856811" y="505455"/>
                  <a:pt x="867905" y="495946"/>
                </a:cubicBezTo>
                <a:cubicBezTo>
                  <a:pt x="874976" y="489885"/>
                  <a:pt x="883574" y="485860"/>
                  <a:pt x="891153" y="480447"/>
                </a:cubicBezTo>
                <a:cubicBezTo>
                  <a:pt x="901663" y="472940"/>
                  <a:pt x="912430" y="465705"/>
                  <a:pt x="922150" y="457200"/>
                </a:cubicBezTo>
                <a:cubicBezTo>
                  <a:pt x="933147" y="447578"/>
                  <a:pt x="942052" y="435712"/>
                  <a:pt x="953146" y="426203"/>
                </a:cubicBezTo>
                <a:cubicBezTo>
                  <a:pt x="960217" y="420142"/>
                  <a:pt x="969323" y="416766"/>
                  <a:pt x="976394" y="410705"/>
                </a:cubicBezTo>
                <a:cubicBezTo>
                  <a:pt x="987488" y="401196"/>
                  <a:pt x="995980" y="388836"/>
                  <a:pt x="1007390" y="379708"/>
                </a:cubicBezTo>
                <a:cubicBezTo>
                  <a:pt x="1021935" y="368072"/>
                  <a:pt x="1038387" y="359044"/>
                  <a:pt x="1053885" y="348712"/>
                </a:cubicBezTo>
                <a:cubicBezTo>
                  <a:pt x="1083931" y="328681"/>
                  <a:pt x="1068296" y="336159"/>
                  <a:pt x="1100380" y="325464"/>
                </a:cubicBezTo>
                <a:cubicBezTo>
                  <a:pt x="1113295" y="315132"/>
                  <a:pt x="1124943" y="302977"/>
                  <a:pt x="1139126" y="294468"/>
                </a:cubicBezTo>
                <a:cubicBezTo>
                  <a:pt x="1196235" y="260203"/>
                  <a:pt x="1158346" y="292606"/>
                  <a:pt x="1201119" y="271220"/>
                </a:cubicBezTo>
                <a:cubicBezTo>
                  <a:pt x="1209449" y="267055"/>
                  <a:pt x="1216281" y="260343"/>
                  <a:pt x="1224367" y="255722"/>
                </a:cubicBezTo>
                <a:cubicBezTo>
                  <a:pt x="1337253" y="191217"/>
                  <a:pt x="1191663" y="275949"/>
                  <a:pt x="1278611" y="232474"/>
                </a:cubicBezTo>
                <a:cubicBezTo>
                  <a:pt x="1286941" y="228309"/>
                  <a:pt x="1293138" y="220246"/>
                  <a:pt x="1301858" y="216976"/>
                </a:cubicBezTo>
                <a:cubicBezTo>
                  <a:pt x="1314191" y="212351"/>
                  <a:pt x="1327747" y="212084"/>
                  <a:pt x="1340604" y="209227"/>
                </a:cubicBezTo>
                <a:cubicBezTo>
                  <a:pt x="1351000" y="206917"/>
                  <a:pt x="1361399" y="204538"/>
                  <a:pt x="1371600" y="201478"/>
                </a:cubicBezTo>
                <a:cubicBezTo>
                  <a:pt x="1474410" y="170635"/>
                  <a:pt x="1371411" y="201554"/>
                  <a:pt x="1449092" y="170481"/>
                </a:cubicBezTo>
                <a:cubicBezTo>
                  <a:pt x="1464260" y="164414"/>
                  <a:pt x="1480089" y="160149"/>
                  <a:pt x="1495587" y="154983"/>
                </a:cubicBezTo>
                <a:lnTo>
                  <a:pt x="1518834" y="147234"/>
                </a:lnTo>
                <a:cubicBezTo>
                  <a:pt x="1526583" y="144651"/>
                  <a:pt x="1534776" y="143138"/>
                  <a:pt x="1542082" y="139485"/>
                </a:cubicBezTo>
                <a:cubicBezTo>
                  <a:pt x="1552414" y="134319"/>
                  <a:pt x="1562460" y="128537"/>
                  <a:pt x="1573078" y="123986"/>
                </a:cubicBezTo>
                <a:cubicBezTo>
                  <a:pt x="1603712" y="110857"/>
                  <a:pt x="1610469" y="116508"/>
                  <a:pt x="1650570" y="108488"/>
                </a:cubicBezTo>
                <a:cubicBezTo>
                  <a:pt x="1671457" y="104311"/>
                  <a:pt x="1691477" y="96002"/>
                  <a:pt x="1712563" y="92990"/>
                </a:cubicBezTo>
                <a:lnTo>
                  <a:pt x="1821051" y="77491"/>
                </a:lnTo>
                <a:cubicBezTo>
                  <a:pt x="1866240" y="32305"/>
                  <a:pt x="1792652" y="100157"/>
                  <a:pt x="1875295" y="54244"/>
                </a:cubicBezTo>
                <a:cubicBezTo>
                  <a:pt x="1888068" y="47148"/>
                  <a:pt x="1894134" y="31352"/>
                  <a:pt x="1906292" y="23247"/>
                </a:cubicBezTo>
                <a:cubicBezTo>
                  <a:pt x="1931688" y="6316"/>
                  <a:pt x="1929539" y="17062"/>
                  <a:pt x="1929539"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130" y="357018"/>
            <a:ext cx="2270919" cy="18309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0321" y="3502618"/>
            <a:ext cx="2706673" cy="16789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9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98" y="97861"/>
            <a:ext cx="3886202" cy="323165"/>
          </a:xfrm>
          <a:prstGeom prst="rect">
            <a:avLst/>
          </a:prstGeom>
          <a:noFill/>
        </p:spPr>
        <p:txBody>
          <a:bodyPr wrap="square" rtlCol="0">
            <a:spAutoFit/>
          </a:bodyPr>
          <a:lstStyle/>
          <a:p>
            <a:r>
              <a:rPr lang="en-US" altLang="zh-CN" sz="15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Activity: Match the text with the picture</a:t>
            </a:r>
            <a:endParaRPr lang="en-US" sz="15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endParaRPr>
          </a:p>
        </p:txBody>
      </p:sp>
      <p:pic>
        <p:nvPicPr>
          <p:cNvPr id="5"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400" y="2705635"/>
            <a:ext cx="2733288" cy="1828800"/>
          </a:xfrm>
          <a:prstGeom prst="rect">
            <a:avLst/>
          </a:prstGeom>
          <a:ln>
            <a:solidFill>
              <a:schemeClr val="bg1">
                <a:lumMod val="50000"/>
              </a:schemeClr>
            </a:solidFill>
          </a:ln>
        </p:spPr>
      </p:pic>
      <p:pic>
        <p:nvPicPr>
          <p:cNvPr id="7"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340" y="4876800"/>
            <a:ext cx="2752151" cy="1828800"/>
          </a:xfrm>
          <a:prstGeom prst="rect">
            <a:avLst/>
          </a:prstGeom>
          <a:ln>
            <a:solidFill>
              <a:schemeClr val="bg1">
                <a:lumMod val="50000"/>
              </a:schemeClr>
            </a:solidFill>
          </a:ln>
        </p:spPr>
      </p:pic>
      <p:sp>
        <p:nvSpPr>
          <p:cNvPr id="3" name="TextBox 2"/>
          <p:cNvSpPr txBox="1"/>
          <p:nvPr/>
        </p:nvSpPr>
        <p:spPr>
          <a:xfrm>
            <a:off x="914400" y="762000"/>
            <a:ext cx="3962400" cy="7848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500" dirty="0">
                <a:latin typeface="Times New Roman" panose="02020603050405020304" pitchFamily="18" charset="0"/>
                <a:cs typeface="Times New Roman" panose="02020603050405020304" pitchFamily="18" charset="0"/>
              </a:rPr>
              <a:t>In 138 B.C., Zhang Qian with an entourage of over a hundred people left </a:t>
            </a:r>
            <a:r>
              <a:rPr lang="en-US" altLang="zh-CN" sz="1500" dirty="0" err="1">
                <a:latin typeface="Times New Roman" panose="02020603050405020304" pitchFamily="18" charset="0"/>
                <a:cs typeface="Times New Roman" panose="02020603050405020304" pitchFamily="18" charset="0"/>
              </a:rPr>
              <a:t>Chang’an</a:t>
            </a:r>
            <a:r>
              <a:rPr lang="en-US" altLang="zh-CN" sz="1500" dirty="0">
                <a:latin typeface="Times New Roman" panose="02020603050405020304" pitchFamily="18" charset="0"/>
                <a:cs typeface="Times New Roman" panose="02020603050405020304" pitchFamily="18" charset="0"/>
              </a:rPr>
              <a:t> for the Western Regions.</a:t>
            </a:r>
          </a:p>
        </p:txBody>
      </p:sp>
      <p:sp>
        <p:nvSpPr>
          <p:cNvPr id="11" name="TextBox 10"/>
          <p:cNvSpPr txBox="1"/>
          <p:nvPr/>
        </p:nvSpPr>
        <p:spPr>
          <a:xfrm>
            <a:off x="914400" y="1752601"/>
            <a:ext cx="3962400" cy="12464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500" dirty="0">
                <a:latin typeface="Times New Roman" panose="02020603050405020304" pitchFamily="18" charset="0"/>
                <a:cs typeface="Times New Roman" panose="02020603050405020304" pitchFamily="18" charset="0"/>
              </a:rPr>
              <a:t>He was captured by Huns not far from the </a:t>
            </a:r>
            <a:r>
              <a:rPr lang="en-US" sz="1500" dirty="0" err="1">
                <a:latin typeface="Times New Roman" panose="02020603050405020304" pitchFamily="18" charset="0"/>
                <a:cs typeface="Times New Roman" panose="02020603050405020304" pitchFamily="18" charset="0"/>
              </a:rPr>
              <a:t>Yumen</a:t>
            </a:r>
            <a:r>
              <a:rPr lang="en-US" sz="1500" dirty="0">
                <a:latin typeface="Times New Roman" panose="02020603050405020304" pitchFamily="18" charset="0"/>
                <a:cs typeface="Times New Roman" panose="02020603050405020304" pitchFamily="18" charset="0"/>
              </a:rPr>
              <a:t> pass, near </a:t>
            </a:r>
            <a:r>
              <a:rPr lang="en-US" sz="1500" dirty="0" err="1">
                <a:latin typeface="Times New Roman" panose="02020603050405020304" pitchFamily="18" charset="0"/>
                <a:cs typeface="Times New Roman" panose="02020603050405020304" pitchFamily="18" charset="0"/>
              </a:rPr>
              <a:t>Qiuci</a:t>
            </a:r>
            <a:r>
              <a:rPr lang="en-US" sz="1500" dirty="0">
                <a:latin typeface="Times New Roman" panose="02020603050405020304" pitchFamily="18" charset="0"/>
                <a:cs typeface="Times New Roman" panose="02020603050405020304" pitchFamily="18" charset="0"/>
              </a:rPr>
              <a:t>, and imprisoned for more than a decade. During his detainment, Zhang Qian married a women, grasped Hun language and mastered local terrain. </a:t>
            </a:r>
          </a:p>
        </p:txBody>
      </p:sp>
      <p:sp>
        <p:nvSpPr>
          <p:cNvPr id="13" name="TextBox 12"/>
          <p:cNvSpPr txBox="1"/>
          <p:nvPr/>
        </p:nvSpPr>
        <p:spPr>
          <a:xfrm>
            <a:off x="925828" y="3110202"/>
            <a:ext cx="3962400" cy="7848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500" dirty="0">
                <a:solidFill>
                  <a:prstClr val="black"/>
                </a:solidFill>
                <a:latin typeface="Times New Roman" panose="02020603050405020304" pitchFamily="18" charset="0"/>
                <a:cs typeface="Times New Roman" panose="02020603050405020304" pitchFamily="18" charset="0"/>
              </a:rPr>
              <a:t>But Zhang Qian was not swayed from his mission to the Western Regions. He seized an opportunity to escape and continued his journey</a:t>
            </a:r>
            <a:endParaRPr lang="en-US" sz="15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914400" y="4038601"/>
            <a:ext cx="396240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500" dirty="0">
                <a:solidFill>
                  <a:prstClr val="black"/>
                </a:solidFill>
                <a:latin typeface="Times New Roman" panose="02020603050405020304" pitchFamily="18" charset="0"/>
                <a:cs typeface="Times New Roman" panose="02020603050405020304" pitchFamily="18" charset="0"/>
              </a:rPr>
              <a:t>Zhang</a:t>
            </a:r>
            <a:r>
              <a:rPr lang="zh-CN" altLang="en-US" sz="1500" dirty="0">
                <a:solidFill>
                  <a:prstClr val="black"/>
                </a:solidFill>
                <a:latin typeface="Times New Roman" panose="02020603050405020304" pitchFamily="18" charset="0"/>
                <a:cs typeface="Times New Roman" panose="02020603050405020304" pitchFamily="18" charset="0"/>
              </a:rPr>
              <a:t> </a:t>
            </a:r>
            <a:r>
              <a:rPr lang="en-US" altLang="zh-CN" sz="1500" dirty="0">
                <a:solidFill>
                  <a:prstClr val="black"/>
                </a:solidFill>
                <a:latin typeface="Times New Roman" panose="02020603050405020304" pitchFamily="18" charset="0"/>
                <a:cs typeface="Times New Roman" panose="02020603050405020304" pitchFamily="18" charset="0"/>
              </a:rPr>
              <a:t>Qian</a:t>
            </a:r>
            <a:r>
              <a:rPr lang="zh-CN" altLang="en-US" sz="1500" dirty="0">
                <a:solidFill>
                  <a:prstClr val="black"/>
                </a:solidFill>
                <a:latin typeface="Times New Roman" panose="02020603050405020304" pitchFamily="18" charset="0"/>
                <a:cs typeface="Times New Roman" panose="02020603050405020304" pitchFamily="18" charset="0"/>
              </a:rPr>
              <a:t> </a:t>
            </a:r>
            <a:r>
              <a:rPr lang="en-US" altLang="zh-CN" sz="1500" dirty="0">
                <a:solidFill>
                  <a:prstClr val="black"/>
                </a:solidFill>
                <a:latin typeface="Times New Roman" panose="02020603050405020304" pitchFamily="18" charset="0"/>
                <a:cs typeface="Times New Roman" panose="02020603050405020304" pitchFamily="18" charset="0"/>
              </a:rPr>
              <a:t>finally</a:t>
            </a:r>
            <a:r>
              <a:rPr lang="zh-CN" altLang="en-US" sz="1500" dirty="0">
                <a:solidFill>
                  <a:prstClr val="black"/>
                </a:solidFill>
                <a:latin typeface="Times New Roman" panose="02020603050405020304" pitchFamily="18" charset="0"/>
                <a:cs typeface="Times New Roman" panose="02020603050405020304" pitchFamily="18" charset="0"/>
              </a:rPr>
              <a:t> </a:t>
            </a:r>
            <a:r>
              <a:rPr lang="en-US" altLang="zh-CN" sz="1500" dirty="0">
                <a:solidFill>
                  <a:prstClr val="black"/>
                </a:solidFill>
                <a:latin typeface="Times New Roman" panose="02020603050405020304" pitchFamily="18" charset="0"/>
                <a:cs typeface="Times New Roman" panose="02020603050405020304" pitchFamily="18" charset="0"/>
              </a:rPr>
              <a:t>arrived at the destination, Da </a:t>
            </a:r>
            <a:r>
              <a:rPr lang="en-US" altLang="zh-CN" sz="1500" dirty="0" err="1">
                <a:solidFill>
                  <a:prstClr val="black"/>
                </a:solidFill>
                <a:latin typeface="Times New Roman" panose="02020603050405020304" pitchFamily="18" charset="0"/>
                <a:cs typeface="Times New Roman" panose="02020603050405020304" pitchFamily="18" charset="0"/>
              </a:rPr>
              <a:t>Rouzhi</a:t>
            </a:r>
            <a:r>
              <a:rPr lang="en-US" altLang="zh-CN" sz="1500" dirty="0">
                <a:solidFill>
                  <a:prstClr val="black"/>
                </a:solidFill>
                <a:latin typeface="Times New Roman" panose="02020603050405020304" pitchFamily="18" charset="0"/>
                <a:cs typeface="Times New Roman" panose="02020603050405020304" pitchFamily="18" charset="0"/>
              </a:rPr>
              <a:t>. The king very</a:t>
            </a:r>
            <a:r>
              <a:rPr lang="zh-TW" altLang="en-US"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TW"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politely</a:t>
            </a:r>
            <a:r>
              <a:rPr lang="zh-TW" altLang="en-US"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TW"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received</a:t>
            </a:r>
            <a:r>
              <a:rPr lang="zh-TW" altLang="en-US"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TW"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Zhang</a:t>
            </a:r>
            <a:r>
              <a:rPr lang="zh-CN" altLang="en-US"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Qian,</a:t>
            </a:r>
            <a:r>
              <a:rPr lang="zh-CN" altLang="en-US"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but</a:t>
            </a:r>
            <a:r>
              <a:rPr lang="zh-CN" altLang="en-US"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did</a:t>
            </a:r>
            <a:r>
              <a:rPr lang="zh-CN" altLang="en-US"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not</a:t>
            </a:r>
            <a:r>
              <a:rPr lang="zh-CN" altLang="en-US"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altLang="zh-CN" sz="15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want the </a:t>
            </a:r>
            <a:r>
              <a:rPr lang="en-US" altLang="zh-CN" sz="1500" dirty="0">
                <a:solidFill>
                  <a:prstClr val="black"/>
                </a:solidFill>
                <a:latin typeface="Times New Roman" panose="02020603050405020304" pitchFamily="18" charset="0"/>
                <a:cs typeface="Times New Roman" panose="02020603050405020304" pitchFamily="18" charset="0"/>
              </a:rPr>
              <a:t>Huns</a:t>
            </a:r>
            <a:r>
              <a:rPr lang="zh-CN" altLang="en-US" sz="1500" dirty="0">
                <a:solidFill>
                  <a:prstClr val="black"/>
                </a:solidFill>
                <a:latin typeface="Times New Roman" panose="02020603050405020304" pitchFamily="18" charset="0"/>
                <a:cs typeface="Times New Roman" panose="02020603050405020304" pitchFamily="18" charset="0"/>
              </a:rPr>
              <a:t> </a:t>
            </a:r>
            <a:r>
              <a:rPr lang="en-US" altLang="zh-CN" sz="1500" dirty="0">
                <a:solidFill>
                  <a:prstClr val="black"/>
                </a:solidFill>
                <a:latin typeface="Times New Roman" panose="02020603050405020304" pitchFamily="18" charset="0"/>
                <a:cs typeface="Times New Roman" panose="02020603050405020304" pitchFamily="18" charset="0"/>
              </a:rPr>
              <a:t>as</a:t>
            </a:r>
            <a:r>
              <a:rPr lang="zh-CN" altLang="en-US" sz="1500" dirty="0">
                <a:solidFill>
                  <a:prstClr val="black"/>
                </a:solidFill>
                <a:latin typeface="Times New Roman" panose="02020603050405020304" pitchFamily="18" charset="0"/>
                <a:cs typeface="Times New Roman" panose="02020603050405020304" pitchFamily="18" charset="0"/>
              </a:rPr>
              <a:t> </a:t>
            </a:r>
            <a:r>
              <a:rPr lang="en-US" altLang="zh-CN" sz="1500" dirty="0">
                <a:solidFill>
                  <a:prstClr val="black"/>
                </a:solidFill>
                <a:latin typeface="Times New Roman" panose="02020603050405020304" pitchFamily="18" charset="0"/>
                <a:cs typeface="Times New Roman" panose="02020603050405020304" pitchFamily="18" charset="0"/>
              </a:rPr>
              <a:t>enemies</a:t>
            </a:r>
            <a:r>
              <a:rPr lang="zh-CN" altLang="en-US" sz="1500" dirty="0">
                <a:solidFill>
                  <a:prstClr val="black"/>
                </a:solidFill>
                <a:latin typeface="Times New Roman" panose="02020603050405020304" pitchFamily="18" charset="0"/>
                <a:cs typeface="Times New Roman" panose="02020603050405020304" pitchFamily="18" charset="0"/>
              </a:rPr>
              <a:t> </a:t>
            </a:r>
            <a:r>
              <a:rPr lang="en-US" altLang="zh-CN" sz="1500" dirty="0">
                <a:solidFill>
                  <a:prstClr val="black"/>
                </a:solidFill>
                <a:latin typeface="Times New Roman" panose="02020603050405020304" pitchFamily="18" charset="0"/>
                <a:cs typeface="Times New Roman" panose="02020603050405020304" pitchFamily="18" charset="0"/>
              </a:rPr>
              <a:t>again. Zhang Qian left.</a:t>
            </a:r>
            <a:endParaRPr lang="en-US" altLang="zh-CN" sz="1500" dirty="0">
              <a:latin typeface="Times New Roman" panose="02020603050405020304" pitchFamily="18" charset="0"/>
              <a:cs typeface="Times New Roman" panose="02020603050405020304" pitchFamily="18" charset="0"/>
            </a:endParaRPr>
          </a:p>
        </p:txBody>
      </p:sp>
      <p:sp>
        <p:nvSpPr>
          <p:cNvPr id="23" name="Freeform 22"/>
          <p:cNvSpPr/>
          <p:nvPr/>
        </p:nvSpPr>
        <p:spPr>
          <a:xfrm>
            <a:off x="4912545" y="3432876"/>
            <a:ext cx="4176794" cy="2599075"/>
          </a:xfrm>
          <a:custGeom>
            <a:avLst/>
            <a:gdLst>
              <a:gd name="connsiteX0" fmla="*/ 0 w 4176794"/>
              <a:gd name="connsiteY0" fmla="*/ 0 h 2599075"/>
              <a:gd name="connsiteX1" fmla="*/ 38746 w 4176794"/>
              <a:gd name="connsiteY1" fmla="*/ 7749 h 2599075"/>
              <a:gd name="connsiteX2" fmla="*/ 108489 w 4176794"/>
              <a:gd name="connsiteY2" fmla="*/ 23247 h 2599075"/>
              <a:gd name="connsiteX3" fmla="*/ 147234 w 4176794"/>
              <a:gd name="connsiteY3" fmla="*/ 85240 h 2599075"/>
              <a:gd name="connsiteX4" fmla="*/ 185980 w 4176794"/>
              <a:gd name="connsiteY4" fmla="*/ 123986 h 2599075"/>
              <a:gd name="connsiteX5" fmla="*/ 209228 w 4176794"/>
              <a:gd name="connsiteY5" fmla="*/ 185979 h 2599075"/>
              <a:gd name="connsiteX6" fmla="*/ 232475 w 4176794"/>
              <a:gd name="connsiteY6" fmla="*/ 294467 h 2599075"/>
              <a:gd name="connsiteX7" fmla="*/ 263472 w 4176794"/>
              <a:gd name="connsiteY7" fmla="*/ 395206 h 2599075"/>
              <a:gd name="connsiteX8" fmla="*/ 271221 w 4176794"/>
              <a:gd name="connsiteY8" fmla="*/ 472698 h 2599075"/>
              <a:gd name="connsiteX9" fmla="*/ 278970 w 4176794"/>
              <a:gd name="connsiteY9" fmla="*/ 519193 h 2599075"/>
              <a:gd name="connsiteX10" fmla="*/ 286719 w 4176794"/>
              <a:gd name="connsiteY10" fmla="*/ 922149 h 2599075"/>
              <a:gd name="connsiteX11" fmla="*/ 294468 w 4176794"/>
              <a:gd name="connsiteY11" fmla="*/ 1766806 h 2599075"/>
              <a:gd name="connsiteX12" fmla="*/ 317716 w 4176794"/>
              <a:gd name="connsiteY12" fmla="*/ 1836549 h 2599075"/>
              <a:gd name="connsiteX13" fmla="*/ 333214 w 4176794"/>
              <a:gd name="connsiteY13" fmla="*/ 1875294 h 2599075"/>
              <a:gd name="connsiteX14" fmla="*/ 348712 w 4176794"/>
              <a:gd name="connsiteY14" fmla="*/ 1906291 h 2599075"/>
              <a:gd name="connsiteX15" fmla="*/ 356461 w 4176794"/>
              <a:gd name="connsiteY15" fmla="*/ 1937288 h 2599075"/>
              <a:gd name="connsiteX16" fmla="*/ 379709 w 4176794"/>
              <a:gd name="connsiteY16" fmla="*/ 1999281 h 2599075"/>
              <a:gd name="connsiteX17" fmla="*/ 387458 w 4176794"/>
              <a:gd name="connsiteY17" fmla="*/ 2030278 h 2599075"/>
              <a:gd name="connsiteX18" fmla="*/ 418455 w 4176794"/>
              <a:gd name="connsiteY18" fmla="*/ 2069023 h 2599075"/>
              <a:gd name="connsiteX19" fmla="*/ 433953 w 4176794"/>
              <a:gd name="connsiteY19" fmla="*/ 2092271 h 2599075"/>
              <a:gd name="connsiteX20" fmla="*/ 519194 w 4176794"/>
              <a:gd name="connsiteY20" fmla="*/ 2177511 h 2599075"/>
              <a:gd name="connsiteX21" fmla="*/ 557939 w 4176794"/>
              <a:gd name="connsiteY21" fmla="*/ 2224006 h 2599075"/>
              <a:gd name="connsiteX22" fmla="*/ 612183 w 4176794"/>
              <a:gd name="connsiteY22" fmla="*/ 2270501 h 2599075"/>
              <a:gd name="connsiteX23" fmla="*/ 635431 w 4176794"/>
              <a:gd name="connsiteY23" fmla="*/ 2286000 h 2599075"/>
              <a:gd name="connsiteX24" fmla="*/ 666428 w 4176794"/>
              <a:gd name="connsiteY24" fmla="*/ 2301498 h 2599075"/>
              <a:gd name="connsiteX25" fmla="*/ 705173 w 4176794"/>
              <a:gd name="connsiteY25" fmla="*/ 2324745 h 2599075"/>
              <a:gd name="connsiteX26" fmla="*/ 728421 w 4176794"/>
              <a:gd name="connsiteY26" fmla="*/ 2332494 h 2599075"/>
              <a:gd name="connsiteX27" fmla="*/ 782665 w 4176794"/>
              <a:gd name="connsiteY27" fmla="*/ 2347993 h 2599075"/>
              <a:gd name="connsiteX28" fmla="*/ 867905 w 4176794"/>
              <a:gd name="connsiteY28" fmla="*/ 2371240 h 2599075"/>
              <a:gd name="connsiteX29" fmla="*/ 1131377 w 4176794"/>
              <a:gd name="connsiteY29" fmla="*/ 2409986 h 2599075"/>
              <a:gd name="connsiteX30" fmla="*/ 1340604 w 4176794"/>
              <a:gd name="connsiteY30" fmla="*/ 2417735 h 2599075"/>
              <a:gd name="connsiteX31" fmla="*/ 1526583 w 4176794"/>
              <a:gd name="connsiteY31" fmla="*/ 2448732 h 2599075"/>
              <a:gd name="connsiteX32" fmla="*/ 1557580 w 4176794"/>
              <a:gd name="connsiteY32" fmla="*/ 2456481 h 2599075"/>
              <a:gd name="connsiteX33" fmla="*/ 1704814 w 4176794"/>
              <a:gd name="connsiteY33" fmla="*/ 2471979 h 2599075"/>
              <a:gd name="connsiteX34" fmla="*/ 1743560 w 4176794"/>
              <a:gd name="connsiteY34" fmla="*/ 2479728 h 2599075"/>
              <a:gd name="connsiteX35" fmla="*/ 2905933 w 4176794"/>
              <a:gd name="connsiteY35" fmla="*/ 2487478 h 2599075"/>
              <a:gd name="connsiteX36" fmla="*/ 3037668 w 4176794"/>
              <a:gd name="connsiteY36" fmla="*/ 2510725 h 2599075"/>
              <a:gd name="connsiteX37" fmla="*/ 3115160 w 4176794"/>
              <a:gd name="connsiteY37" fmla="*/ 2518474 h 2599075"/>
              <a:gd name="connsiteX38" fmla="*/ 3285641 w 4176794"/>
              <a:gd name="connsiteY38" fmla="*/ 2541722 h 2599075"/>
              <a:gd name="connsiteX39" fmla="*/ 3316638 w 4176794"/>
              <a:gd name="connsiteY39" fmla="*/ 2557220 h 2599075"/>
              <a:gd name="connsiteX40" fmla="*/ 3409628 w 4176794"/>
              <a:gd name="connsiteY40" fmla="*/ 2564969 h 2599075"/>
              <a:gd name="connsiteX41" fmla="*/ 3603356 w 4176794"/>
              <a:gd name="connsiteY41" fmla="*/ 2580467 h 2599075"/>
              <a:gd name="connsiteX42" fmla="*/ 3890075 w 4176794"/>
              <a:gd name="connsiteY42" fmla="*/ 2580467 h 2599075"/>
              <a:gd name="connsiteX43" fmla="*/ 3967567 w 4176794"/>
              <a:gd name="connsiteY43" fmla="*/ 2572718 h 2599075"/>
              <a:gd name="connsiteX44" fmla="*/ 4107051 w 4176794"/>
              <a:gd name="connsiteY44" fmla="*/ 2526223 h 2599075"/>
              <a:gd name="connsiteX45" fmla="*/ 4176794 w 4176794"/>
              <a:gd name="connsiteY45" fmla="*/ 2487478 h 259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76794" h="2599075">
                <a:moveTo>
                  <a:pt x="0" y="0"/>
                </a:moveTo>
                <a:cubicBezTo>
                  <a:pt x="12915" y="2583"/>
                  <a:pt x="25889" y="4892"/>
                  <a:pt x="38746" y="7749"/>
                </a:cubicBezTo>
                <a:cubicBezTo>
                  <a:pt x="137239" y="29636"/>
                  <a:pt x="-8370" y="-124"/>
                  <a:pt x="108489" y="23247"/>
                </a:cubicBezTo>
                <a:cubicBezTo>
                  <a:pt x="123336" y="52942"/>
                  <a:pt x="124241" y="59373"/>
                  <a:pt x="147234" y="85240"/>
                </a:cubicBezTo>
                <a:cubicBezTo>
                  <a:pt x="159369" y="98891"/>
                  <a:pt x="185980" y="123986"/>
                  <a:pt x="185980" y="123986"/>
                </a:cubicBezTo>
                <a:cubicBezTo>
                  <a:pt x="194160" y="144436"/>
                  <a:pt x="203157" y="164733"/>
                  <a:pt x="209228" y="185979"/>
                </a:cubicBezTo>
                <a:cubicBezTo>
                  <a:pt x="221046" y="227341"/>
                  <a:pt x="220625" y="244104"/>
                  <a:pt x="232475" y="294467"/>
                </a:cubicBezTo>
                <a:cubicBezTo>
                  <a:pt x="240471" y="328452"/>
                  <a:pt x="252442" y="362118"/>
                  <a:pt x="263472" y="395206"/>
                </a:cubicBezTo>
                <a:cubicBezTo>
                  <a:pt x="266055" y="421037"/>
                  <a:pt x="268001" y="446939"/>
                  <a:pt x="271221" y="472698"/>
                </a:cubicBezTo>
                <a:cubicBezTo>
                  <a:pt x="273170" y="488289"/>
                  <a:pt x="278429" y="503490"/>
                  <a:pt x="278970" y="519193"/>
                </a:cubicBezTo>
                <a:cubicBezTo>
                  <a:pt x="283600" y="653457"/>
                  <a:pt x="284136" y="787830"/>
                  <a:pt x="286719" y="922149"/>
                </a:cubicBezTo>
                <a:cubicBezTo>
                  <a:pt x="289302" y="1203701"/>
                  <a:pt x="289529" y="1485285"/>
                  <a:pt x="294468" y="1766806"/>
                </a:cubicBezTo>
                <a:cubicBezTo>
                  <a:pt x="295082" y="1801827"/>
                  <a:pt x="304571" y="1806973"/>
                  <a:pt x="317716" y="1836549"/>
                </a:cubicBezTo>
                <a:cubicBezTo>
                  <a:pt x="323365" y="1849260"/>
                  <a:pt x="327565" y="1862583"/>
                  <a:pt x="333214" y="1875294"/>
                </a:cubicBezTo>
                <a:cubicBezTo>
                  <a:pt x="337906" y="1885850"/>
                  <a:pt x="344656" y="1895475"/>
                  <a:pt x="348712" y="1906291"/>
                </a:cubicBezTo>
                <a:cubicBezTo>
                  <a:pt x="352451" y="1916263"/>
                  <a:pt x="353535" y="1927048"/>
                  <a:pt x="356461" y="1937288"/>
                </a:cubicBezTo>
                <a:cubicBezTo>
                  <a:pt x="367337" y="1975353"/>
                  <a:pt x="363345" y="1950188"/>
                  <a:pt x="379709" y="1999281"/>
                </a:cubicBezTo>
                <a:cubicBezTo>
                  <a:pt x="383077" y="2009385"/>
                  <a:pt x="383263" y="2020489"/>
                  <a:pt x="387458" y="2030278"/>
                </a:cubicBezTo>
                <a:cubicBezTo>
                  <a:pt x="398467" y="2055967"/>
                  <a:pt x="403071" y="2049793"/>
                  <a:pt x="418455" y="2069023"/>
                </a:cubicBezTo>
                <a:cubicBezTo>
                  <a:pt x="424273" y="2076296"/>
                  <a:pt x="427766" y="2085310"/>
                  <a:pt x="433953" y="2092271"/>
                </a:cubicBezTo>
                <a:cubicBezTo>
                  <a:pt x="433966" y="2092286"/>
                  <a:pt x="514446" y="2172763"/>
                  <a:pt x="519194" y="2177511"/>
                </a:cubicBezTo>
                <a:cubicBezTo>
                  <a:pt x="587107" y="2245424"/>
                  <a:pt x="504001" y="2159280"/>
                  <a:pt x="557939" y="2224006"/>
                </a:cubicBezTo>
                <a:cubicBezTo>
                  <a:pt x="574506" y="2243886"/>
                  <a:pt x="591055" y="2255410"/>
                  <a:pt x="612183" y="2270501"/>
                </a:cubicBezTo>
                <a:cubicBezTo>
                  <a:pt x="619762" y="2275914"/>
                  <a:pt x="627345" y="2281379"/>
                  <a:pt x="635431" y="2286000"/>
                </a:cubicBezTo>
                <a:cubicBezTo>
                  <a:pt x="645461" y="2291731"/>
                  <a:pt x="656330" y="2295888"/>
                  <a:pt x="666428" y="2301498"/>
                </a:cubicBezTo>
                <a:cubicBezTo>
                  <a:pt x="679594" y="2308812"/>
                  <a:pt x="691702" y="2318009"/>
                  <a:pt x="705173" y="2324745"/>
                </a:cubicBezTo>
                <a:cubicBezTo>
                  <a:pt x="712479" y="2328398"/>
                  <a:pt x="720597" y="2330147"/>
                  <a:pt x="728421" y="2332494"/>
                </a:cubicBezTo>
                <a:cubicBezTo>
                  <a:pt x="746433" y="2337898"/>
                  <a:pt x="764653" y="2342589"/>
                  <a:pt x="782665" y="2347993"/>
                </a:cubicBezTo>
                <a:cubicBezTo>
                  <a:pt x="821884" y="2359759"/>
                  <a:pt x="809031" y="2360850"/>
                  <a:pt x="867905" y="2371240"/>
                </a:cubicBezTo>
                <a:cubicBezTo>
                  <a:pt x="962101" y="2387863"/>
                  <a:pt x="1035755" y="2403466"/>
                  <a:pt x="1131377" y="2409986"/>
                </a:cubicBezTo>
                <a:cubicBezTo>
                  <a:pt x="1201006" y="2414733"/>
                  <a:pt x="1270862" y="2415152"/>
                  <a:pt x="1340604" y="2417735"/>
                </a:cubicBezTo>
                <a:cubicBezTo>
                  <a:pt x="1429409" y="2453256"/>
                  <a:pt x="1350476" y="2425761"/>
                  <a:pt x="1526583" y="2448732"/>
                </a:cubicBezTo>
                <a:cubicBezTo>
                  <a:pt x="1537144" y="2450110"/>
                  <a:pt x="1547019" y="2455104"/>
                  <a:pt x="1557580" y="2456481"/>
                </a:cubicBezTo>
                <a:cubicBezTo>
                  <a:pt x="1606515" y="2462864"/>
                  <a:pt x="1655846" y="2465858"/>
                  <a:pt x="1704814" y="2471979"/>
                </a:cubicBezTo>
                <a:cubicBezTo>
                  <a:pt x="1717883" y="2473613"/>
                  <a:pt x="1730390" y="2479558"/>
                  <a:pt x="1743560" y="2479728"/>
                </a:cubicBezTo>
                <a:lnTo>
                  <a:pt x="2905933" y="2487478"/>
                </a:lnTo>
                <a:cubicBezTo>
                  <a:pt x="2961601" y="2506034"/>
                  <a:pt x="2931086" y="2497403"/>
                  <a:pt x="3037668" y="2510725"/>
                </a:cubicBezTo>
                <a:cubicBezTo>
                  <a:pt x="3063427" y="2513945"/>
                  <a:pt x="3089329" y="2515891"/>
                  <a:pt x="3115160" y="2518474"/>
                </a:cubicBezTo>
                <a:cubicBezTo>
                  <a:pt x="3227356" y="2555872"/>
                  <a:pt x="3078392" y="2510634"/>
                  <a:pt x="3285641" y="2541722"/>
                </a:cubicBezTo>
                <a:cubicBezTo>
                  <a:pt x="3297065" y="2543436"/>
                  <a:pt x="3305284" y="2555091"/>
                  <a:pt x="3316638" y="2557220"/>
                </a:cubicBezTo>
                <a:cubicBezTo>
                  <a:pt x="3347209" y="2562952"/>
                  <a:pt x="3378664" y="2562020"/>
                  <a:pt x="3409628" y="2564969"/>
                </a:cubicBezTo>
                <a:cubicBezTo>
                  <a:pt x="3574297" y="2580651"/>
                  <a:pt x="3360832" y="2565310"/>
                  <a:pt x="3603356" y="2580467"/>
                </a:cubicBezTo>
                <a:cubicBezTo>
                  <a:pt x="3708887" y="2615647"/>
                  <a:pt x="3629942" y="2592292"/>
                  <a:pt x="3890075" y="2580467"/>
                </a:cubicBezTo>
                <a:cubicBezTo>
                  <a:pt x="3916008" y="2579288"/>
                  <a:pt x="3941736" y="2575301"/>
                  <a:pt x="3967567" y="2572718"/>
                </a:cubicBezTo>
                <a:cubicBezTo>
                  <a:pt x="4052477" y="2555736"/>
                  <a:pt x="4034860" y="2566328"/>
                  <a:pt x="4107051" y="2526223"/>
                </a:cubicBezTo>
                <a:lnTo>
                  <a:pt x="4176794" y="2487478"/>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Freeform 23"/>
          <p:cNvSpPr/>
          <p:nvPr/>
        </p:nvSpPr>
        <p:spPr>
          <a:xfrm>
            <a:off x="4935794" y="3130658"/>
            <a:ext cx="3959817" cy="1077132"/>
          </a:xfrm>
          <a:custGeom>
            <a:avLst/>
            <a:gdLst>
              <a:gd name="connsiteX0" fmla="*/ 0 w 3959817"/>
              <a:gd name="connsiteY0" fmla="*/ 1077132 h 1077132"/>
              <a:gd name="connsiteX1" fmla="*/ 77491 w 3959817"/>
              <a:gd name="connsiteY1" fmla="*/ 1069383 h 1077132"/>
              <a:gd name="connsiteX2" fmla="*/ 123986 w 3959817"/>
              <a:gd name="connsiteY2" fmla="*/ 1053884 h 1077132"/>
              <a:gd name="connsiteX3" fmla="*/ 139485 w 3959817"/>
              <a:gd name="connsiteY3" fmla="*/ 1038386 h 1077132"/>
              <a:gd name="connsiteX4" fmla="*/ 162732 w 3959817"/>
              <a:gd name="connsiteY4" fmla="*/ 1022888 h 1077132"/>
              <a:gd name="connsiteX5" fmla="*/ 170481 w 3959817"/>
              <a:gd name="connsiteY5" fmla="*/ 999640 h 1077132"/>
              <a:gd name="connsiteX6" fmla="*/ 185980 w 3959817"/>
              <a:gd name="connsiteY6" fmla="*/ 968644 h 1077132"/>
              <a:gd name="connsiteX7" fmla="*/ 201478 w 3959817"/>
              <a:gd name="connsiteY7" fmla="*/ 922149 h 1077132"/>
              <a:gd name="connsiteX8" fmla="*/ 209227 w 3959817"/>
              <a:gd name="connsiteY8" fmla="*/ 898901 h 1077132"/>
              <a:gd name="connsiteX9" fmla="*/ 224725 w 3959817"/>
              <a:gd name="connsiteY9" fmla="*/ 875654 h 1077132"/>
              <a:gd name="connsiteX10" fmla="*/ 232474 w 3959817"/>
              <a:gd name="connsiteY10" fmla="*/ 844657 h 1077132"/>
              <a:gd name="connsiteX11" fmla="*/ 247973 w 3959817"/>
              <a:gd name="connsiteY11" fmla="*/ 829159 h 1077132"/>
              <a:gd name="connsiteX12" fmla="*/ 263471 w 3959817"/>
              <a:gd name="connsiteY12" fmla="*/ 782664 h 1077132"/>
              <a:gd name="connsiteX13" fmla="*/ 271220 w 3959817"/>
              <a:gd name="connsiteY13" fmla="*/ 751667 h 1077132"/>
              <a:gd name="connsiteX14" fmla="*/ 302217 w 3959817"/>
              <a:gd name="connsiteY14" fmla="*/ 705173 h 1077132"/>
              <a:gd name="connsiteX15" fmla="*/ 317715 w 3959817"/>
              <a:gd name="connsiteY15" fmla="*/ 681925 h 1077132"/>
              <a:gd name="connsiteX16" fmla="*/ 333213 w 3959817"/>
              <a:gd name="connsiteY16" fmla="*/ 658678 h 1077132"/>
              <a:gd name="connsiteX17" fmla="*/ 364210 w 3959817"/>
              <a:gd name="connsiteY17" fmla="*/ 596684 h 1077132"/>
              <a:gd name="connsiteX18" fmla="*/ 395207 w 3959817"/>
              <a:gd name="connsiteY18" fmla="*/ 519193 h 1077132"/>
              <a:gd name="connsiteX19" fmla="*/ 402956 w 3959817"/>
              <a:gd name="connsiteY19" fmla="*/ 488196 h 1077132"/>
              <a:gd name="connsiteX20" fmla="*/ 418454 w 3959817"/>
              <a:gd name="connsiteY20" fmla="*/ 441701 h 1077132"/>
              <a:gd name="connsiteX21" fmla="*/ 426203 w 3959817"/>
              <a:gd name="connsiteY21" fmla="*/ 418454 h 1077132"/>
              <a:gd name="connsiteX22" fmla="*/ 433952 w 3959817"/>
              <a:gd name="connsiteY22" fmla="*/ 387457 h 1077132"/>
              <a:gd name="connsiteX23" fmla="*/ 449451 w 3959817"/>
              <a:gd name="connsiteY23" fmla="*/ 356461 h 1077132"/>
              <a:gd name="connsiteX24" fmla="*/ 457200 w 3959817"/>
              <a:gd name="connsiteY24" fmla="*/ 333213 h 1077132"/>
              <a:gd name="connsiteX25" fmla="*/ 495946 w 3959817"/>
              <a:gd name="connsiteY25" fmla="*/ 286718 h 1077132"/>
              <a:gd name="connsiteX26" fmla="*/ 534691 w 3959817"/>
              <a:gd name="connsiteY26" fmla="*/ 263471 h 1077132"/>
              <a:gd name="connsiteX27" fmla="*/ 565688 w 3959817"/>
              <a:gd name="connsiteY27" fmla="*/ 255722 h 1077132"/>
              <a:gd name="connsiteX28" fmla="*/ 588935 w 3959817"/>
              <a:gd name="connsiteY28" fmla="*/ 247973 h 1077132"/>
              <a:gd name="connsiteX29" fmla="*/ 612183 w 3959817"/>
              <a:gd name="connsiteY29" fmla="*/ 232474 h 1077132"/>
              <a:gd name="connsiteX30" fmla="*/ 643180 w 3959817"/>
              <a:gd name="connsiteY30" fmla="*/ 224725 h 1077132"/>
              <a:gd name="connsiteX31" fmla="*/ 743919 w 3959817"/>
              <a:gd name="connsiteY31" fmla="*/ 209227 h 1077132"/>
              <a:gd name="connsiteX32" fmla="*/ 767166 w 3959817"/>
              <a:gd name="connsiteY32" fmla="*/ 193728 h 1077132"/>
              <a:gd name="connsiteX33" fmla="*/ 1278610 w 3959817"/>
              <a:gd name="connsiteY33" fmla="*/ 178230 h 1077132"/>
              <a:gd name="connsiteX34" fmla="*/ 1371600 w 3959817"/>
              <a:gd name="connsiteY34" fmla="*/ 154983 h 1077132"/>
              <a:gd name="connsiteX35" fmla="*/ 1402596 w 3959817"/>
              <a:gd name="connsiteY35" fmla="*/ 139484 h 1077132"/>
              <a:gd name="connsiteX36" fmla="*/ 1549830 w 3959817"/>
              <a:gd name="connsiteY36" fmla="*/ 116237 h 1077132"/>
              <a:gd name="connsiteX37" fmla="*/ 1604074 w 3959817"/>
              <a:gd name="connsiteY37" fmla="*/ 108488 h 1077132"/>
              <a:gd name="connsiteX38" fmla="*/ 1704813 w 3959817"/>
              <a:gd name="connsiteY38" fmla="*/ 92989 h 1077132"/>
              <a:gd name="connsiteX39" fmla="*/ 1805552 w 3959817"/>
              <a:gd name="connsiteY39" fmla="*/ 77491 h 1077132"/>
              <a:gd name="connsiteX40" fmla="*/ 1898542 w 3959817"/>
              <a:gd name="connsiteY40" fmla="*/ 61993 h 1077132"/>
              <a:gd name="connsiteX41" fmla="*/ 1983783 w 3959817"/>
              <a:gd name="connsiteY41" fmla="*/ 38745 h 1077132"/>
              <a:gd name="connsiteX42" fmla="*/ 2286000 w 3959817"/>
              <a:gd name="connsiteY42" fmla="*/ 23247 h 1077132"/>
              <a:gd name="connsiteX43" fmla="*/ 2440983 w 3959817"/>
              <a:gd name="connsiteY43" fmla="*/ 0 h 1077132"/>
              <a:gd name="connsiteX44" fmla="*/ 3200400 w 3959817"/>
              <a:gd name="connsiteY44" fmla="*/ 7749 h 1077132"/>
              <a:gd name="connsiteX45" fmla="*/ 3231396 w 3959817"/>
              <a:gd name="connsiteY45" fmla="*/ 15498 h 1077132"/>
              <a:gd name="connsiteX46" fmla="*/ 3262393 w 3959817"/>
              <a:gd name="connsiteY46" fmla="*/ 30996 h 1077132"/>
              <a:gd name="connsiteX47" fmla="*/ 3425125 w 3959817"/>
              <a:gd name="connsiteY47" fmla="*/ 38745 h 1077132"/>
              <a:gd name="connsiteX48" fmla="*/ 3549112 w 3959817"/>
              <a:gd name="connsiteY48" fmla="*/ 54244 h 1077132"/>
              <a:gd name="connsiteX49" fmla="*/ 3649851 w 3959817"/>
              <a:gd name="connsiteY49" fmla="*/ 61993 h 1077132"/>
              <a:gd name="connsiteX50" fmla="*/ 3719593 w 3959817"/>
              <a:gd name="connsiteY50" fmla="*/ 77491 h 1077132"/>
              <a:gd name="connsiteX51" fmla="*/ 3812583 w 3959817"/>
              <a:gd name="connsiteY51" fmla="*/ 85240 h 1077132"/>
              <a:gd name="connsiteX52" fmla="*/ 3959817 w 3959817"/>
              <a:gd name="connsiteY52" fmla="*/ 100739 h 107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959817" h="1077132">
                <a:moveTo>
                  <a:pt x="0" y="1077132"/>
                </a:moveTo>
                <a:cubicBezTo>
                  <a:pt x="25830" y="1074549"/>
                  <a:pt x="51976" y="1074167"/>
                  <a:pt x="77491" y="1069383"/>
                </a:cubicBezTo>
                <a:cubicBezTo>
                  <a:pt x="93548" y="1066372"/>
                  <a:pt x="123986" y="1053884"/>
                  <a:pt x="123986" y="1053884"/>
                </a:cubicBezTo>
                <a:cubicBezTo>
                  <a:pt x="129152" y="1048718"/>
                  <a:pt x="133780" y="1042950"/>
                  <a:pt x="139485" y="1038386"/>
                </a:cubicBezTo>
                <a:cubicBezTo>
                  <a:pt x="146757" y="1032568"/>
                  <a:pt x="156914" y="1030160"/>
                  <a:pt x="162732" y="1022888"/>
                </a:cubicBezTo>
                <a:cubicBezTo>
                  <a:pt x="167835" y="1016509"/>
                  <a:pt x="167263" y="1007148"/>
                  <a:pt x="170481" y="999640"/>
                </a:cubicBezTo>
                <a:cubicBezTo>
                  <a:pt x="175032" y="989022"/>
                  <a:pt x="181690" y="979369"/>
                  <a:pt x="185980" y="968644"/>
                </a:cubicBezTo>
                <a:cubicBezTo>
                  <a:pt x="192047" y="953476"/>
                  <a:pt x="196312" y="937647"/>
                  <a:pt x="201478" y="922149"/>
                </a:cubicBezTo>
                <a:cubicBezTo>
                  <a:pt x="204061" y="914400"/>
                  <a:pt x="204696" y="905698"/>
                  <a:pt x="209227" y="898901"/>
                </a:cubicBezTo>
                <a:lnTo>
                  <a:pt x="224725" y="875654"/>
                </a:lnTo>
                <a:cubicBezTo>
                  <a:pt x="227308" y="865322"/>
                  <a:pt x="227711" y="854183"/>
                  <a:pt x="232474" y="844657"/>
                </a:cubicBezTo>
                <a:cubicBezTo>
                  <a:pt x="235741" y="838122"/>
                  <a:pt x="244706" y="835694"/>
                  <a:pt x="247973" y="829159"/>
                </a:cubicBezTo>
                <a:cubicBezTo>
                  <a:pt x="255279" y="814547"/>
                  <a:pt x="259509" y="798513"/>
                  <a:pt x="263471" y="782664"/>
                </a:cubicBezTo>
                <a:cubicBezTo>
                  <a:pt x="266054" y="772332"/>
                  <a:pt x="266457" y="761193"/>
                  <a:pt x="271220" y="751667"/>
                </a:cubicBezTo>
                <a:cubicBezTo>
                  <a:pt x="279550" y="735007"/>
                  <a:pt x="291885" y="720671"/>
                  <a:pt x="302217" y="705173"/>
                </a:cubicBezTo>
                <a:lnTo>
                  <a:pt x="317715" y="681925"/>
                </a:lnTo>
                <a:cubicBezTo>
                  <a:pt x="322881" y="674176"/>
                  <a:pt x="330268" y="667513"/>
                  <a:pt x="333213" y="658678"/>
                </a:cubicBezTo>
                <a:cubicBezTo>
                  <a:pt x="351022" y="605252"/>
                  <a:pt x="337161" y="623735"/>
                  <a:pt x="364210" y="596684"/>
                </a:cubicBezTo>
                <a:cubicBezTo>
                  <a:pt x="383361" y="539230"/>
                  <a:pt x="372402" y="564801"/>
                  <a:pt x="395207" y="519193"/>
                </a:cubicBezTo>
                <a:cubicBezTo>
                  <a:pt x="397790" y="508861"/>
                  <a:pt x="399896" y="498397"/>
                  <a:pt x="402956" y="488196"/>
                </a:cubicBezTo>
                <a:cubicBezTo>
                  <a:pt x="407650" y="472548"/>
                  <a:pt x="413288" y="457199"/>
                  <a:pt x="418454" y="441701"/>
                </a:cubicBezTo>
                <a:cubicBezTo>
                  <a:pt x="421037" y="433952"/>
                  <a:pt x="424222" y="426378"/>
                  <a:pt x="426203" y="418454"/>
                </a:cubicBezTo>
                <a:cubicBezTo>
                  <a:pt x="428786" y="408122"/>
                  <a:pt x="430212" y="397429"/>
                  <a:pt x="433952" y="387457"/>
                </a:cubicBezTo>
                <a:cubicBezTo>
                  <a:pt x="438008" y="376641"/>
                  <a:pt x="444900" y="367079"/>
                  <a:pt x="449451" y="356461"/>
                </a:cubicBezTo>
                <a:cubicBezTo>
                  <a:pt x="452669" y="348953"/>
                  <a:pt x="453147" y="340305"/>
                  <a:pt x="457200" y="333213"/>
                </a:cubicBezTo>
                <a:cubicBezTo>
                  <a:pt x="461704" y="325331"/>
                  <a:pt x="484398" y="294967"/>
                  <a:pt x="495946" y="286718"/>
                </a:cubicBezTo>
                <a:cubicBezTo>
                  <a:pt x="508202" y="277964"/>
                  <a:pt x="520928" y="269588"/>
                  <a:pt x="534691" y="263471"/>
                </a:cubicBezTo>
                <a:cubicBezTo>
                  <a:pt x="544423" y="259146"/>
                  <a:pt x="555447" y="258648"/>
                  <a:pt x="565688" y="255722"/>
                </a:cubicBezTo>
                <a:cubicBezTo>
                  <a:pt x="573542" y="253478"/>
                  <a:pt x="581186" y="250556"/>
                  <a:pt x="588935" y="247973"/>
                </a:cubicBezTo>
                <a:cubicBezTo>
                  <a:pt x="596684" y="242807"/>
                  <a:pt x="603622" y="236143"/>
                  <a:pt x="612183" y="232474"/>
                </a:cubicBezTo>
                <a:cubicBezTo>
                  <a:pt x="621972" y="228279"/>
                  <a:pt x="632783" y="227035"/>
                  <a:pt x="643180" y="224725"/>
                </a:cubicBezTo>
                <a:cubicBezTo>
                  <a:pt x="688824" y="214582"/>
                  <a:pt x="690236" y="215937"/>
                  <a:pt x="743919" y="209227"/>
                </a:cubicBezTo>
                <a:cubicBezTo>
                  <a:pt x="751668" y="204061"/>
                  <a:pt x="757868" y="194267"/>
                  <a:pt x="767166" y="193728"/>
                </a:cubicBezTo>
                <a:cubicBezTo>
                  <a:pt x="937440" y="183857"/>
                  <a:pt x="1278610" y="178230"/>
                  <a:pt x="1278610" y="178230"/>
                </a:cubicBezTo>
                <a:cubicBezTo>
                  <a:pt x="1313478" y="171257"/>
                  <a:pt x="1336556" y="167727"/>
                  <a:pt x="1371600" y="154983"/>
                </a:cubicBezTo>
                <a:cubicBezTo>
                  <a:pt x="1382456" y="151035"/>
                  <a:pt x="1391308" y="141938"/>
                  <a:pt x="1402596" y="139484"/>
                </a:cubicBezTo>
                <a:cubicBezTo>
                  <a:pt x="1451148" y="128929"/>
                  <a:pt x="1500722" y="123792"/>
                  <a:pt x="1549830" y="116237"/>
                </a:cubicBezTo>
                <a:cubicBezTo>
                  <a:pt x="1567883" y="113460"/>
                  <a:pt x="1586011" y="111197"/>
                  <a:pt x="1604074" y="108488"/>
                </a:cubicBezTo>
                <a:lnTo>
                  <a:pt x="1704813" y="92989"/>
                </a:lnTo>
                <a:lnTo>
                  <a:pt x="1805552" y="77491"/>
                </a:lnTo>
                <a:cubicBezTo>
                  <a:pt x="1838357" y="72570"/>
                  <a:pt x="1866748" y="69941"/>
                  <a:pt x="1898542" y="61993"/>
                </a:cubicBezTo>
                <a:cubicBezTo>
                  <a:pt x="1933404" y="53278"/>
                  <a:pt x="1936273" y="41181"/>
                  <a:pt x="1983783" y="38745"/>
                </a:cubicBezTo>
                <a:lnTo>
                  <a:pt x="2286000" y="23247"/>
                </a:lnTo>
                <a:cubicBezTo>
                  <a:pt x="2323228" y="17042"/>
                  <a:pt x="2422260" y="167"/>
                  <a:pt x="2440983" y="0"/>
                </a:cubicBezTo>
                <a:lnTo>
                  <a:pt x="3200400" y="7749"/>
                </a:lnTo>
                <a:cubicBezTo>
                  <a:pt x="3210732" y="10332"/>
                  <a:pt x="3221424" y="11759"/>
                  <a:pt x="3231396" y="15498"/>
                </a:cubicBezTo>
                <a:cubicBezTo>
                  <a:pt x="3242212" y="19554"/>
                  <a:pt x="3250923" y="29620"/>
                  <a:pt x="3262393" y="30996"/>
                </a:cubicBezTo>
                <a:cubicBezTo>
                  <a:pt x="3316312" y="37466"/>
                  <a:pt x="3370881" y="36162"/>
                  <a:pt x="3425125" y="38745"/>
                </a:cubicBezTo>
                <a:cubicBezTo>
                  <a:pt x="3466454" y="43911"/>
                  <a:pt x="3507682" y="49958"/>
                  <a:pt x="3549112" y="54244"/>
                </a:cubicBezTo>
                <a:cubicBezTo>
                  <a:pt x="3582612" y="57710"/>
                  <a:pt x="3616481" y="57443"/>
                  <a:pt x="3649851" y="61993"/>
                </a:cubicBezTo>
                <a:cubicBezTo>
                  <a:pt x="3673447" y="65211"/>
                  <a:pt x="3696018" y="74123"/>
                  <a:pt x="3719593" y="77491"/>
                </a:cubicBezTo>
                <a:cubicBezTo>
                  <a:pt x="3750385" y="81890"/>
                  <a:pt x="3781586" y="82657"/>
                  <a:pt x="3812583" y="85240"/>
                </a:cubicBezTo>
                <a:cubicBezTo>
                  <a:pt x="3912870" y="105298"/>
                  <a:pt x="3863732" y="100739"/>
                  <a:pt x="3959817" y="100739"/>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Freeform 24"/>
          <p:cNvSpPr/>
          <p:nvPr/>
        </p:nvSpPr>
        <p:spPr>
          <a:xfrm>
            <a:off x="4935794" y="1092089"/>
            <a:ext cx="1364129" cy="2410528"/>
          </a:xfrm>
          <a:custGeom>
            <a:avLst/>
            <a:gdLst>
              <a:gd name="connsiteX0" fmla="*/ 0 w 1364129"/>
              <a:gd name="connsiteY0" fmla="*/ 8291 h 2410528"/>
              <a:gd name="connsiteX1" fmla="*/ 178230 w 1364129"/>
              <a:gd name="connsiteY1" fmla="*/ 8291 h 2410528"/>
              <a:gd name="connsiteX2" fmla="*/ 224725 w 1364129"/>
              <a:gd name="connsiteY2" fmla="*/ 23789 h 2410528"/>
              <a:gd name="connsiteX3" fmla="*/ 271220 w 1364129"/>
              <a:gd name="connsiteY3" fmla="*/ 31538 h 2410528"/>
              <a:gd name="connsiteX4" fmla="*/ 309966 w 1364129"/>
              <a:gd name="connsiteY4" fmla="*/ 54786 h 2410528"/>
              <a:gd name="connsiteX5" fmla="*/ 333213 w 1364129"/>
              <a:gd name="connsiteY5" fmla="*/ 70284 h 2410528"/>
              <a:gd name="connsiteX6" fmla="*/ 371959 w 1364129"/>
              <a:gd name="connsiteY6" fmla="*/ 85782 h 2410528"/>
              <a:gd name="connsiteX7" fmla="*/ 402956 w 1364129"/>
              <a:gd name="connsiteY7" fmla="*/ 101280 h 2410528"/>
              <a:gd name="connsiteX8" fmla="*/ 418454 w 1364129"/>
              <a:gd name="connsiteY8" fmla="*/ 124528 h 2410528"/>
              <a:gd name="connsiteX9" fmla="*/ 511444 w 1364129"/>
              <a:gd name="connsiteY9" fmla="*/ 178772 h 2410528"/>
              <a:gd name="connsiteX10" fmla="*/ 550190 w 1364129"/>
              <a:gd name="connsiteY10" fmla="*/ 209769 h 2410528"/>
              <a:gd name="connsiteX11" fmla="*/ 573437 w 1364129"/>
              <a:gd name="connsiteY11" fmla="*/ 240765 h 2410528"/>
              <a:gd name="connsiteX12" fmla="*/ 635430 w 1364129"/>
              <a:gd name="connsiteY12" fmla="*/ 271762 h 2410528"/>
              <a:gd name="connsiteX13" fmla="*/ 681925 w 1364129"/>
              <a:gd name="connsiteY13" fmla="*/ 318257 h 2410528"/>
              <a:gd name="connsiteX14" fmla="*/ 728420 w 1364129"/>
              <a:gd name="connsiteY14" fmla="*/ 364752 h 2410528"/>
              <a:gd name="connsiteX15" fmla="*/ 759417 w 1364129"/>
              <a:gd name="connsiteY15" fmla="*/ 403497 h 2410528"/>
              <a:gd name="connsiteX16" fmla="*/ 790413 w 1364129"/>
              <a:gd name="connsiteY16" fmla="*/ 465491 h 2410528"/>
              <a:gd name="connsiteX17" fmla="*/ 821410 w 1364129"/>
              <a:gd name="connsiteY17" fmla="*/ 519735 h 2410528"/>
              <a:gd name="connsiteX18" fmla="*/ 836908 w 1364129"/>
              <a:gd name="connsiteY18" fmla="*/ 542982 h 2410528"/>
              <a:gd name="connsiteX19" fmla="*/ 852407 w 1364129"/>
              <a:gd name="connsiteY19" fmla="*/ 573979 h 2410528"/>
              <a:gd name="connsiteX20" fmla="*/ 875654 w 1364129"/>
              <a:gd name="connsiteY20" fmla="*/ 597226 h 2410528"/>
              <a:gd name="connsiteX21" fmla="*/ 906651 w 1364129"/>
              <a:gd name="connsiteY21" fmla="*/ 666969 h 2410528"/>
              <a:gd name="connsiteX22" fmla="*/ 922149 w 1364129"/>
              <a:gd name="connsiteY22" fmla="*/ 705714 h 2410528"/>
              <a:gd name="connsiteX23" fmla="*/ 960895 w 1364129"/>
              <a:gd name="connsiteY23" fmla="*/ 767708 h 2410528"/>
              <a:gd name="connsiteX24" fmla="*/ 968644 w 1364129"/>
              <a:gd name="connsiteY24" fmla="*/ 798704 h 2410528"/>
              <a:gd name="connsiteX25" fmla="*/ 991891 w 1364129"/>
              <a:gd name="connsiteY25" fmla="*/ 829701 h 2410528"/>
              <a:gd name="connsiteX26" fmla="*/ 1007390 w 1364129"/>
              <a:gd name="connsiteY26" fmla="*/ 891694 h 2410528"/>
              <a:gd name="connsiteX27" fmla="*/ 1030637 w 1364129"/>
              <a:gd name="connsiteY27" fmla="*/ 938189 h 2410528"/>
              <a:gd name="connsiteX28" fmla="*/ 1046135 w 1364129"/>
              <a:gd name="connsiteY28" fmla="*/ 961436 h 2410528"/>
              <a:gd name="connsiteX29" fmla="*/ 1053885 w 1364129"/>
              <a:gd name="connsiteY29" fmla="*/ 1000182 h 2410528"/>
              <a:gd name="connsiteX30" fmla="*/ 1069383 w 1364129"/>
              <a:gd name="connsiteY30" fmla="*/ 1038928 h 2410528"/>
              <a:gd name="connsiteX31" fmla="*/ 1084881 w 1364129"/>
              <a:gd name="connsiteY31" fmla="*/ 1131918 h 2410528"/>
              <a:gd name="connsiteX32" fmla="*/ 1100380 w 1364129"/>
              <a:gd name="connsiteY32" fmla="*/ 1162914 h 2410528"/>
              <a:gd name="connsiteX33" fmla="*/ 1061634 w 1364129"/>
              <a:gd name="connsiteY33" fmla="*/ 1713104 h 2410528"/>
              <a:gd name="connsiteX34" fmla="*/ 1061634 w 1364129"/>
              <a:gd name="connsiteY34" fmla="*/ 1713104 h 2410528"/>
              <a:gd name="connsiteX35" fmla="*/ 1046135 w 1364129"/>
              <a:gd name="connsiteY35" fmla="*/ 1782847 h 2410528"/>
              <a:gd name="connsiteX36" fmla="*/ 1038386 w 1364129"/>
              <a:gd name="connsiteY36" fmla="*/ 1821592 h 2410528"/>
              <a:gd name="connsiteX37" fmla="*/ 1022888 w 1364129"/>
              <a:gd name="connsiteY37" fmla="*/ 1852589 h 2410528"/>
              <a:gd name="connsiteX38" fmla="*/ 1030637 w 1364129"/>
              <a:gd name="connsiteY38" fmla="*/ 2077314 h 2410528"/>
              <a:gd name="connsiteX39" fmla="*/ 1038386 w 1364129"/>
              <a:gd name="connsiteY39" fmla="*/ 2100562 h 2410528"/>
              <a:gd name="connsiteX40" fmla="*/ 1053885 w 1364129"/>
              <a:gd name="connsiteY40" fmla="*/ 2116060 h 2410528"/>
              <a:gd name="connsiteX41" fmla="*/ 1092630 w 1364129"/>
              <a:gd name="connsiteY41" fmla="*/ 2178053 h 2410528"/>
              <a:gd name="connsiteX42" fmla="*/ 1100380 w 1364129"/>
              <a:gd name="connsiteY42" fmla="*/ 2209050 h 2410528"/>
              <a:gd name="connsiteX43" fmla="*/ 1146874 w 1364129"/>
              <a:gd name="connsiteY43" fmla="*/ 2240047 h 2410528"/>
              <a:gd name="connsiteX44" fmla="*/ 1185620 w 1364129"/>
              <a:gd name="connsiteY44" fmla="*/ 2271043 h 2410528"/>
              <a:gd name="connsiteX45" fmla="*/ 1208868 w 1364129"/>
              <a:gd name="connsiteY45" fmla="*/ 2278792 h 2410528"/>
              <a:gd name="connsiteX46" fmla="*/ 1247613 w 1364129"/>
              <a:gd name="connsiteY46" fmla="*/ 2309789 h 2410528"/>
              <a:gd name="connsiteX47" fmla="*/ 1294108 w 1364129"/>
              <a:gd name="connsiteY47" fmla="*/ 2325287 h 2410528"/>
              <a:gd name="connsiteX48" fmla="*/ 1317356 w 1364129"/>
              <a:gd name="connsiteY48" fmla="*/ 2333036 h 2410528"/>
              <a:gd name="connsiteX49" fmla="*/ 1332854 w 1364129"/>
              <a:gd name="connsiteY49" fmla="*/ 2356284 h 2410528"/>
              <a:gd name="connsiteX50" fmla="*/ 1363851 w 1364129"/>
              <a:gd name="connsiteY50" fmla="*/ 2402779 h 2410528"/>
              <a:gd name="connsiteX51" fmla="*/ 1363851 w 1364129"/>
              <a:gd name="connsiteY51" fmla="*/ 2410528 h 241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64129" h="2410528">
                <a:moveTo>
                  <a:pt x="0" y="8291"/>
                </a:moveTo>
                <a:cubicBezTo>
                  <a:pt x="80360" y="255"/>
                  <a:pt x="91364" y="-5424"/>
                  <a:pt x="178230" y="8291"/>
                </a:cubicBezTo>
                <a:cubicBezTo>
                  <a:pt x="194367" y="10839"/>
                  <a:pt x="208876" y="19827"/>
                  <a:pt x="224725" y="23789"/>
                </a:cubicBezTo>
                <a:cubicBezTo>
                  <a:pt x="239968" y="27600"/>
                  <a:pt x="255722" y="28955"/>
                  <a:pt x="271220" y="31538"/>
                </a:cubicBezTo>
                <a:cubicBezTo>
                  <a:pt x="284135" y="39287"/>
                  <a:pt x="297194" y="46803"/>
                  <a:pt x="309966" y="54786"/>
                </a:cubicBezTo>
                <a:cubicBezTo>
                  <a:pt x="317864" y="59722"/>
                  <a:pt x="324883" y="66119"/>
                  <a:pt x="333213" y="70284"/>
                </a:cubicBezTo>
                <a:cubicBezTo>
                  <a:pt x="345655" y="76505"/>
                  <a:pt x="359248" y="80133"/>
                  <a:pt x="371959" y="85782"/>
                </a:cubicBezTo>
                <a:cubicBezTo>
                  <a:pt x="382515" y="90474"/>
                  <a:pt x="392624" y="96114"/>
                  <a:pt x="402956" y="101280"/>
                </a:cubicBezTo>
                <a:cubicBezTo>
                  <a:pt x="408122" y="109029"/>
                  <a:pt x="411445" y="118395"/>
                  <a:pt x="418454" y="124528"/>
                </a:cubicBezTo>
                <a:cubicBezTo>
                  <a:pt x="464984" y="165243"/>
                  <a:pt x="461668" y="147096"/>
                  <a:pt x="511444" y="178772"/>
                </a:cubicBezTo>
                <a:cubicBezTo>
                  <a:pt x="525398" y="187652"/>
                  <a:pt x="538495" y="198074"/>
                  <a:pt x="550190" y="209769"/>
                </a:cubicBezTo>
                <a:cubicBezTo>
                  <a:pt x="559322" y="218901"/>
                  <a:pt x="562992" y="233169"/>
                  <a:pt x="573437" y="240765"/>
                </a:cubicBezTo>
                <a:cubicBezTo>
                  <a:pt x="592122" y="254354"/>
                  <a:pt x="614766" y="261430"/>
                  <a:pt x="635430" y="271762"/>
                </a:cubicBezTo>
                <a:cubicBezTo>
                  <a:pt x="665025" y="316152"/>
                  <a:pt x="633866" y="275003"/>
                  <a:pt x="681925" y="318257"/>
                </a:cubicBezTo>
                <a:cubicBezTo>
                  <a:pt x="698216" y="332919"/>
                  <a:pt x="728420" y="364752"/>
                  <a:pt x="728420" y="364752"/>
                </a:cubicBezTo>
                <a:cubicBezTo>
                  <a:pt x="751891" y="435164"/>
                  <a:pt x="714805" y="339765"/>
                  <a:pt x="759417" y="403497"/>
                </a:cubicBezTo>
                <a:cubicBezTo>
                  <a:pt x="772666" y="422424"/>
                  <a:pt x="778950" y="445431"/>
                  <a:pt x="790413" y="465491"/>
                </a:cubicBezTo>
                <a:cubicBezTo>
                  <a:pt x="800745" y="483572"/>
                  <a:pt x="810695" y="501878"/>
                  <a:pt x="821410" y="519735"/>
                </a:cubicBezTo>
                <a:cubicBezTo>
                  <a:pt x="826202" y="527721"/>
                  <a:pt x="832287" y="534896"/>
                  <a:pt x="836908" y="542982"/>
                </a:cubicBezTo>
                <a:cubicBezTo>
                  <a:pt x="842639" y="553012"/>
                  <a:pt x="845693" y="564579"/>
                  <a:pt x="852407" y="573979"/>
                </a:cubicBezTo>
                <a:cubicBezTo>
                  <a:pt x="858777" y="582896"/>
                  <a:pt x="869575" y="588108"/>
                  <a:pt x="875654" y="597226"/>
                </a:cubicBezTo>
                <a:cubicBezTo>
                  <a:pt x="899046" y="632314"/>
                  <a:pt x="895077" y="636104"/>
                  <a:pt x="906651" y="666969"/>
                </a:cubicBezTo>
                <a:cubicBezTo>
                  <a:pt x="911535" y="679993"/>
                  <a:pt x="916500" y="693003"/>
                  <a:pt x="922149" y="705714"/>
                </a:cubicBezTo>
                <a:cubicBezTo>
                  <a:pt x="937622" y="740529"/>
                  <a:pt x="937202" y="736117"/>
                  <a:pt x="960895" y="767708"/>
                </a:cubicBezTo>
                <a:cubicBezTo>
                  <a:pt x="963478" y="778040"/>
                  <a:pt x="963881" y="789178"/>
                  <a:pt x="968644" y="798704"/>
                </a:cubicBezTo>
                <a:cubicBezTo>
                  <a:pt x="974420" y="810256"/>
                  <a:pt x="986924" y="817779"/>
                  <a:pt x="991891" y="829701"/>
                </a:cubicBezTo>
                <a:cubicBezTo>
                  <a:pt x="1000083" y="849363"/>
                  <a:pt x="995575" y="873971"/>
                  <a:pt x="1007390" y="891694"/>
                </a:cubicBezTo>
                <a:cubicBezTo>
                  <a:pt x="1051809" y="958325"/>
                  <a:pt x="998552" y="874019"/>
                  <a:pt x="1030637" y="938189"/>
                </a:cubicBezTo>
                <a:cubicBezTo>
                  <a:pt x="1034802" y="946519"/>
                  <a:pt x="1040969" y="953687"/>
                  <a:pt x="1046135" y="961436"/>
                </a:cubicBezTo>
                <a:cubicBezTo>
                  <a:pt x="1048718" y="974351"/>
                  <a:pt x="1050100" y="987566"/>
                  <a:pt x="1053885" y="1000182"/>
                </a:cubicBezTo>
                <a:cubicBezTo>
                  <a:pt x="1057882" y="1013506"/>
                  <a:pt x="1066009" y="1025433"/>
                  <a:pt x="1069383" y="1038928"/>
                </a:cubicBezTo>
                <a:cubicBezTo>
                  <a:pt x="1076401" y="1067000"/>
                  <a:pt x="1075420" y="1103537"/>
                  <a:pt x="1084881" y="1131918"/>
                </a:cubicBezTo>
                <a:cubicBezTo>
                  <a:pt x="1088534" y="1142877"/>
                  <a:pt x="1095214" y="1152582"/>
                  <a:pt x="1100380" y="1162914"/>
                </a:cubicBezTo>
                <a:cubicBezTo>
                  <a:pt x="1083799" y="1652046"/>
                  <a:pt x="1121864" y="1472179"/>
                  <a:pt x="1061634" y="1713104"/>
                </a:cubicBezTo>
                <a:lnTo>
                  <a:pt x="1061634" y="1713104"/>
                </a:lnTo>
                <a:cubicBezTo>
                  <a:pt x="1038266" y="1829945"/>
                  <a:pt x="1068020" y="1684368"/>
                  <a:pt x="1046135" y="1782847"/>
                </a:cubicBezTo>
                <a:cubicBezTo>
                  <a:pt x="1043278" y="1795704"/>
                  <a:pt x="1042551" y="1809097"/>
                  <a:pt x="1038386" y="1821592"/>
                </a:cubicBezTo>
                <a:cubicBezTo>
                  <a:pt x="1034733" y="1832551"/>
                  <a:pt x="1028054" y="1842257"/>
                  <a:pt x="1022888" y="1852589"/>
                </a:cubicBezTo>
                <a:cubicBezTo>
                  <a:pt x="1025471" y="1927497"/>
                  <a:pt x="1025962" y="2002507"/>
                  <a:pt x="1030637" y="2077314"/>
                </a:cubicBezTo>
                <a:cubicBezTo>
                  <a:pt x="1031147" y="2085467"/>
                  <a:pt x="1034183" y="2093558"/>
                  <a:pt x="1038386" y="2100562"/>
                </a:cubicBezTo>
                <a:cubicBezTo>
                  <a:pt x="1042145" y="2106827"/>
                  <a:pt x="1048719" y="2110894"/>
                  <a:pt x="1053885" y="2116060"/>
                </a:cubicBezTo>
                <a:cubicBezTo>
                  <a:pt x="1072328" y="2171390"/>
                  <a:pt x="1055790" y="2153493"/>
                  <a:pt x="1092630" y="2178053"/>
                </a:cubicBezTo>
                <a:cubicBezTo>
                  <a:pt x="1095213" y="2188385"/>
                  <a:pt x="1093367" y="2201035"/>
                  <a:pt x="1100380" y="2209050"/>
                </a:cubicBezTo>
                <a:cubicBezTo>
                  <a:pt x="1112646" y="2223068"/>
                  <a:pt x="1133703" y="2226877"/>
                  <a:pt x="1146874" y="2240047"/>
                </a:cubicBezTo>
                <a:cubicBezTo>
                  <a:pt x="1161289" y="2254461"/>
                  <a:pt x="1166071" y="2261269"/>
                  <a:pt x="1185620" y="2271043"/>
                </a:cubicBezTo>
                <a:cubicBezTo>
                  <a:pt x="1192926" y="2274696"/>
                  <a:pt x="1201119" y="2276209"/>
                  <a:pt x="1208868" y="2278792"/>
                </a:cubicBezTo>
                <a:cubicBezTo>
                  <a:pt x="1221750" y="2291675"/>
                  <a:pt x="1230016" y="2301968"/>
                  <a:pt x="1247613" y="2309789"/>
                </a:cubicBezTo>
                <a:cubicBezTo>
                  <a:pt x="1262542" y="2316424"/>
                  <a:pt x="1278610" y="2320121"/>
                  <a:pt x="1294108" y="2325287"/>
                </a:cubicBezTo>
                <a:lnTo>
                  <a:pt x="1317356" y="2333036"/>
                </a:lnTo>
                <a:cubicBezTo>
                  <a:pt x="1322522" y="2340785"/>
                  <a:pt x="1326892" y="2349129"/>
                  <a:pt x="1332854" y="2356284"/>
                </a:cubicBezTo>
                <a:cubicBezTo>
                  <a:pt x="1358578" y="2387153"/>
                  <a:pt x="1355096" y="2367758"/>
                  <a:pt x="1363851" y="2402779"/>
                </a:cubicBezTo>
                <a:cubicBezTo>
                  <a:pt x="1364477" y="2405285"/>
                  <a:pt x="1363851" y="2407945"/>
                  <a:pt x="1363851" y="2410528"/>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Freeform 25"/>
          <p:cNvSpPr/>
          <p:nvPr/>
        </p:nvSpPr>
        <p:spPr>
          <a:xfrm>
            <a:off x="4912545" y="1363852"/>
            <a:ext cx="1929584" cy="844877"/>
          </a:xfrm>
          <a:custGeom>
            <a:avLst/>
            <a:gdLst>
              <a:gd name="connsiteX0" fmla="*/ 0 w 1929584"/>
              <a:gd name="connsiteY0" fmla="*/ 836908 h 844877"/>
              <a:gd name="connsiteX1" fmla="*/ 92990 w 1929584"/>
              <a:gd name="connsiteY1" fmla="*/ 844657 h 844877"/>
              <a:gd name="connsiteX2" fmla="*/ 317716 w 1929584"/>
              <a:gd name="connsiteY2" fmla="*/ 821410 h 844877"/>
              <a:gd name="connsiteX3" fmla="*/ 348712 w 1929584"/>
              <a:gd name="connsiteY3" fmla="*/ 805912 h 844877"/>
              <a:gd name="connsiteX4" fmla="*/ 402956 w 1929584"/>
              <a:gd name="connsiteY4" fmla="*/ 790413 h 844877"/>
              <a:gd name="connsiteX5" fmla="*/ 426204 w 1929584"/>
              <a:gd name="connsiteY5" fmla="*/ 767166 h 844877"/>
              <a:gd name="connsiteX6" fmla="*/ 472699 w 1929584"/>
              <a:gd name="connsiteY6" fmla="*/ 743918 h 844877"/>
              <a:gd name="connsiteX7" fmla="*/ 526943 w 1929584"/>
              <a:gd name="connsiteY7" fmla="*/ 712922 h 844877"/>
              <a:gd name="connsiteX8" fmla="*/ 588936 w 1929584"/>
              <a:gd name="connsiteY8" fmla="*/ 666427 h 844877"/>
              <a:gd name="connsiteX9" fmla="*/ 666428 w 1929584"/>
              <a:gd name="connsiteY9" fmla="*/ 619932 h 844877"/>
              <a:gd name="connsiteX10" fmla="*/ 705173 w 1929584"/>
              <a:gd name="connsiteY10" fmla="*/ 612183 h 844877"/>
              <a:gd name="connsiteX11" fmla="*/ 759417 w 1929584"/>
              <a:gd name="connsiteY11" fmla="*/ 581186 h 844877"/>
              <a:gd name="connsiteX12" fmla="*/ 798163 w 1929584"/>
              <a:gd name="connsiteY12" fmla="*/ 557939 h 844877"/>
              <a:gd name="connsiteX13" fmla="*/ 836909 w 1929584"/>
              <a:gd name="connsiteY13" fmla="*/ 526942 h 844877"/>
              <a:gd name="connsiteX14" fmla="*/ 867905 w 1929584"/>
              <a:gd name="connsiteY14" fmla="*/ 495946 h 844877"/>
              <a:gd name="connsiteX15" fmla="*/ 891153 w 1929584"/>
              <a:gd name="connsiteY15" fmla="*/ 480447 h 844877"/>
              <a:gd name="connsiteX16" fmla="*/ 922150 w 1929584"/>
              <a:gd name="connsiteY16" fmla="*/ 457200 h 844877"/>
              <a:gd name="connsiteX17" fmla="*/ 953146 w 1929584"/>
              <a:gd name="connsiteY17" fmla="*/ 426203 h 844877"/>
              <a:gd name="connsiteX18" fmla="*/ 976394 w 1929584"/>
              <a:gd name="connsiteY18" fmla="*/ 410705 h 844877"/>
              <a:gd name="connsiteX19" fmla="*/ 1007390 w 1929584"/>
              <a:gd name="connsiteY19" fmla="*/ 379708 h 844877"/>
              <a:gd name="connsiteX20" fmla="*/ 1053885 w 1929584"/>
              <a:gd name="connsiteY20" fmla="*/ 348712 h 844877"/>
              <a:gd name="connsiteX21" fmla="*/ 1100380 w 1929584"/>
              <a:gd name="connsiteY21" fmla="*/ 325464 h 844877"/>
              <a:gd name="connsiteX22" fmla="*/ 1139126 w 1929584"/>
              <a:gd name="connsiteY22" fmla="*/ 294468 h 844877"/>
              <a:gd name="connsiteX23" fmla="*/ 1201119 w 1929584"/>
              <a:gd name="connsiteY23" fmla="*/ 271220 h 844877"/>
              <a:gd name="connsiteX24" fmla="*/ 1224367 w 1929584"/>
              <a:gd name="connsiteY24" fmla="*/ 255722 h 844877"/>
              <a:gd name="connsiteX25" fmla="*/ 1278611 w 1929584"/>
              <a:gd name="connsiteY25" fmla="*/ 232474 h 844877"/>
              <a:gd name="connsiteX26" fmla="*/ 1301858 w 1929584"/>
              <a:gd name="connsiteY26" fmla="*/ 216976 h 844877"/>
              <a:gd name="connsiteX27" fmla="*/ 1340604 w 1929584"/>
              <a:gd name="connsiteY27" fmla="*/ 209227 h 844877"/>
              <a:gd name="connsiteX28" fmla="*/ 1371600 w 1929584"/>
              <a:gd name="connsiteY28" fmla="*/ 201478 h 844877"/>
              <a:gd name="connsiteX29" fmla="*/ 1449092 w 1929584"/>
              <a:gd name="connsiteY29" fmla="*/ 170481 h 844877"/>
              <a:gd name="connsiteX30" fmla="*/ 1495587 w 1929584"/>
              <a:gd name="connsiteY30" fmla="*/ 154983 h 844877"/>
              <a:gd name="connsiteX31" fmla="*/ 1518834 w 1929584"/>
              <a:gd name="connsiteY31" fmla="*/ 147234 h 844877"/>
              <a:gd name="connsiteX32" fmla="*/ 1542082 w 1929584"/>
              <a:gd name="connsiteY32" fmla="*/ 139485 h 844877"/>
              <a:gd name="connsiteX33" fmla="*/ 1573078 w 1929584"/>
              <a:gd name="connsiteY33" fmla="*/ 123986 h 844877"/>
              <a:gd name="connsiteX34" fmla="*/ 1650570 w 1929584"/>
              <a:gd name="connsiteY34" fmla="*/ 108488 h 844877"/>
              <a:gd name="connsiteX35" fmla="*/ 1712563 w 1929584"/>
              <a:gd name="connsiteY35" fmla="*/ 92990 h 844877"/>
              <a:gd name="connsiteX36" fmla="*/ 1821051 w 1929584"/>
              <a:gd name="connsiteY36" fmla="*/ 77491 h 844877"/>
              <a:gd name="connsiteX37" fmla="*/ 1875295 w 1929584"/>
              <a:gd name="connsiteY37" fmla="*/ 54244 h 844877"/>
              <a:gd name="connsiteX38" fmla="*/ 1906292 w 1929584"/>
              <a:gd name="connsiteY38" fmla="*/ 23247 h 844877"/>
              <a:gd name="connsiteX39" fmla="*/ 1929539 w 1929584"/>
              <a:gd name="connsiteY39" fmla="*/ 0 h 84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29584" h="844877">
                <a:moveTo>
                  <a:pt x="0" y="836908"/>
                </a:moveTo>
                <a:cubicBezTo>
                  <a:pt x="30997" y="839491"/>
                  <a:pt x="61923" y="846172"/>
                  <a:pt x="92990" y="844657"/>
                </a:cubicBezTo>
                <a:cubicBezTo>
                  <a:pt x="168209" y="840988"/>
                  <a:pt x="317716" y="821410"/>
                  <a:pt x="317716" y="821410"/>
                </a:cubicBezTo>
                <a:cubicBezTo>
                  <a:pt x="328048" y="816244"/>
                  <a:pt x="338094" y="810462"/>
                  <a:pt x="348712" y="805912"/>
                </a:cubicBezTo>
                <a:cubicBezTo>
                  <a:pt x="364271" y="799244"/>
                  <a:pt x="387234" y="794344"/>
                  <a:pt x="402956" y="790413"/>
                </a:cubicBezTo>
                <a:cubicBezTo>
                  <a:pt x="410705" y="782664"/>
                  <a:pt x="417086" y="773245"/>
                  <a:pt x="426204" y="767166"/>
                </a:cubicBezTo>
                <a:cubicBezTo>
                  <a:pt x="440622" y="757554"/>
                  <a:pt x="457442" y="752133"/>
                  <a:pt x="472699" y="743918"/>
                </a:cubicBezTo>
                <a:cubicBezTo>
                  <a:pt x="491035" y="734045"/>
                  <a:pt x="509615" y="724474"/>
                  <a:pt x="526943" y="712922"/>
                </a:cubicBezTo>
                <a:cubicBezTo>
                  <a:pt x="626889" y="646292"/>
                  <a:pt x="521562" y="707888"/>
                  <a:pt x="588936" y="666427"/>
                </a:cubicBezTo>
                <a:cubicBezTo>
                  <a:pt x="614591" y="650639"/>
                  <a:pt x="636890" y="625840"/>
                  <a:pt x="666428" y="619932"/>
                </a:cubicBezTo>
                <a:lnTo>
                  <a:pt x="705173" y="612183"/>
                </a:lnTo>
                <a:cubicBezTo>
                  <a:pt x="726393" y="601573"/>
                  <a:pt x="741157" y="595794"/>
                  <a:pt x="759417" y="581186"/>
                </a:cubicBezTo>
                <a:cubicBezTo>
                  <a:pt x="789807" y="556874"/>
                  <a:pt x="757795" y="571395"/>
                  <a:pt x="798163" y="557939"/>
                </a:cubicBezTo>
                <a:cubicBezTo>
                  <a:pt x="811078" y="547607"/>
                  <a:pt x="824547" y="537930"/>
                  <a:pt x="836909" y="526942"/>
                </a:cubicBezTo>
                <a:cubicBezTo>
                  <a:pt x="847830" y="517235"/>
                  <a:pt x="856811" y="505455"/>
                  <a:pt x="867905" y="495946"/>
                </a:cubicBezTo>
                <a:cubicBezTo>
                  <a:pt x="874976" y="489885"/>
                  <a:pt x="883574" y="485860"/>
                  <a:pt x="891153" y="480447"/>
                </a:cubicBezTo>
                <a:cubicBezTo>
                  <a:pt x="901663" y="472940"/>
                  <a:pt x="912430" y="465705"/>
                  <a:pt x="922150" y="457200"/>
                </a:cubicBezTo>
                <a:cubicBezTo>
                  <a:pt x="933147" y="447578"/>
                  <a:pt x="942052" y="435712"/>
                  <a:pt x="953146" y="426203"/>
                </a:cubicBezTo>
                <a:cubicBezTo>
                  <a:pt x="960217" y="420142"/>
                  <a:pt x="969323" y="416766"/>
                  <a:pt x="976394" y="410705"/>
                </a:cubicBezTo>
                <a:cubicBezTo>
                  <a:pt x="987488" y="401196"/>
                  <a:pt x="995980" y="388836"/>
                  <a:pt x="1007390" y="379708"/>
                </a:cubicBezTo>
                <a:cubicBezTo>
                  <a:pt x="1021935" y="368072"/>
                  <a:pt x="1038387" y="359044"/>
                  <a:pt x="1053885" y="348712"/>
                </a:cubicBezTo>
                <a:cubicBezTo>
                  <a:pt x="1083931" y="328681"/>
                  <a:pt x="1068296" y="336159"/>
                  <a:pt x="1100380" y="325464"/>
                </a:cubicBezTo>
                <a:cubicBezTo>
                  <a:pt x="1113295" y="315132"/>
                  <a:pt x="1124943" y="302977"/>
                  <a:pt x="1139126" y="294468"/>
                </a:cubicBezTo>
                <a:cubicBezTo>
                  <a:pt x="1196235" y="260203"/>
                  <a:pt x="1158346" y="292606"/>
                  <a:pt x="1201119" y="271220"/>
                </a:cubicBezTo>
                <a:cubicBezTo>
                  <a:pt x="1209449" y="267055"/>
                  <a:pt x="1216281" y="260343"/>
                  <a:pt x="1224367" y="255722"/>
                </a:cubicBezTo>
                <a:cubicBezTo>
                  <a:pt x="1337253" y="191217"/>
                  <a:pt x="1191663" y="275949"/>
                  <a:pt x="1278611" y="232474"/>
                </a:cubicBezTo>
                <a:cubicBezTo>
                  <a:pt x="1286941" y="228309"/>
                  <a:pt x="1293138" y="220246"/>
                  <a:pt x="1301858" y="216976"/>
                </a:cubicBezTo>
                <a:cubicBezTo>
                  <a:pt x="1314191" y="212351"/>
                  <a:pt x="1327747" y="212084"/>
                  <a:pt x="1340604" y="209227"/>
                </a:cubicBezTo>
                <a:cubicBezTo>
                  <a:pt x="1351000" y="206917"/>
                  <a:pt x="1361399" y="204538"/>
                  <a:pt x="1371600" y="201478"/>
                </a:cubicBezTo>
                <a:cubicBezTo>
                  <a:pt x="1474410" y="170635"/>
                  <a:pt x="1371411" y="201554"/>
                  <a:pt x="1449092" y="170481"/>
                </a:cubicBezTo>
                <a:cubicBezTo>
                  <a:pt x="1464260" y="164414"/>
                  <a:pt x="1480089" y="160149"/>
                  <a:pt x="1495587" y="154983"/>
                </a:cubicBezTo>
                <a:lnTo>
                  <a:pt x="1518834" y="147234"/>
                </a:lnTo>
                <a:cubicBezTo>
                  <a:pt x="1526583" y="144651"/>
                  <a:pt x="1534776" y="143138"/>
                  <a:pt x="1542082" y="139485"/>
                </a:cubicBezTo>
                <a:cubicBezTo>
                  <a:pt x="1552414" y="134319"/>
                  <a:pt x="1562460" y="128537"/>
                  <a:pt x="1573078" y="123986"/>
                </a:cubicBezTo>
                <a:cubicBezTo>
                  <a:pt x="1603712" y="110857"/>
                  <a:pt x="1610469" y="116508"/>
                  <a:pt x="1650570" y="108488"/>
                </a:cubicBezTo>
                <a:cubicBezTo>
                  <a:pt x="1671457" y="104311"/>
                  <a:pt x="1691477" y="96002"/>
                  <a:pt x="1712563" y="92990"/>
                </a:cubicBezTo>
                <a:lnTo>
                  <a:pt x="1821051" y="77491"/>
                </a:lnTo>
                <a:cubicBezTo>
                  <a:pt x="1866240" y="32305"/>
                  <a:pt x="1792652" y="100157"/>
                  <a:pt x="1875295" y="54244"/>
                </a:cubicBezTo>
                <a:cubicBezTo>
                  <a:pt x="1888068" y="47148"/>
                  <a:pt x="1894134" y="31352"/>
                  <a:pt x="1906292" y="23247"/>
                </a:cubicBezTo>
                <a:cubicBezTo>
                  <a:pt x="1931688" y="6316"/>
                  <a:pt x="1929539" y="17062"/>
                  <a:pt x="1929539"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0" y="357018"/>
            <a:ext cx="2270919" cy="18309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0321" y="3502618"/>
            <a:ext cx="2706673" cy="16789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54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870" y="0"/>
            <a:ext cx="10271050" cy="6858000"/>
          </a:xfrm>
          <a:prstGeom prst="rect">
            <a:avLst/>
          </a:prstGeom>
        </p:spPr>
      </p:pic>
      <p:sp>
        <p:nvSpPr>
          <p:cNvPr id="3" name="TextBox 2"/>
          <p:cNvSpPr txBox="1"/>
          <p:nvPr/>
        </p:nvSpPr>
        <p:spPr>
          <a:xfrm>
            <a:off x="152400" y="76200"/>
            <a:ext cx="304800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2400" dirty="0">
                <a:latin typeface="文鼎行楷碑體" panose="02010609010101010101" pitchFamily="49" charset="-120"/>
                <a:ea typeface="文鼎行楷碑體" panose="02010609010101010101" pitchFamily="49" charset="-120"/>
                <a:cs typeface="文鼎行楷碑體" panose="02010609010101010101" pitchFamily="49" charset="-120"/>
              </a:rPr>
              <a:t>公元前</a:t>
            </a:r>
            <a:r>
              <a:rPr lang="en-US" altLang="zh-CN" sz="2400" dirty="0">
                <a:latin typeface="文鼎行楷碑體" panose="02010609010101010101" pitchFamily="49" charset="-120"/>
                <a:ea typeface="文鼎行楷碑體" panose="02010609010101010101" pitchFamily="49" charset="-120"/>
                <a:cs typeface="文鼎行楷碑體" panose="02010609010101010101" pitchFamily="49" charset="-120"/>
              </a:rPr>
              <a:t>126</a:t>
            </a:r>
            <a:r>
              <a:rPr lang="zh-CN" altLang="en-US" sz="2400" dirty="0">
                <a:latin typeface="文鼎行楷碑體" panose="02010609010101010101" pitchFamily="49" charset="-120"/>
                <a:ea typeface="文鼎行楷碑體" panose="02010609010101010101" pitchFamily="49" charset="-120"/>
                <a:cs typeface="文鼎行楷碑體" panose="02010609010101010101" pitchFamily="49" charset="-120"/>
              </a:rPr>
              <a:t>年，張騫回到長安，見到漢武帝。漢武帝知道西域的大概情況。</a:t>
            </a:r>
            <a:endParaRPr lang="en-US" sz="2400" dirty="0">
              <a:latin typeface="文鼎行楷碑體" panose="02010609010101010101" pitchFamily="49" charset="-120"/>
              <a:ea typeface="文鼎行楷碑體" panose="02010609010101010101" pitchFamily="49" charset="-120"/>
              <a:cs typeface="文鼎行楷碑體" panose="02010609010101010101" pitchFamily="49" charset="-120"/>
            </a:endParaRPr>
          </a:p>
        </p:txBody>
      </p:sp>
      <p:sp>
        <p:nvSpPr>
          <p:cNvPr id="4" name="Rectangular Callout 3"/>
          <p:cNvSpPr/>
          <p:nvPr/>
        </p:nvSpPr>
        <p:spPr>
          <a:xfrm>
            <a:off x="5105400" y="4640451"/>
            <a:ext cx="2133600" cy="952500"/>
          </a:xfrm>
          <a:prstGeom prst="wedgeRectCallout">
            <a:avLst>
              <a:gd name="adj1" fmla="val 62702"/>
              <a:gd name="adj2" fmla="val -2132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大王，西域現時的情況是這樣</a:t>
            </a:r>
            <a:r>
              <a:rPr lang="en-US" altLang="zh-CN" dirty="0">
                <a:solidFill>
                  <a:schemeClr val="tx1"/>
                </a:solidFill>
              </a:rPr>
              <a:t>…</a:t>
            </a:r>
            <a:r>
              <a:rPr lang="zh-CN" altLang="en-US" dirty="0">
                <a:solidFill>
                  <a:schemeClr val="tx1"/>
                </a:solidFill>
              </a:rPr>
              <a:t>這樣</a:t>
            </a:r>
            <a:r>
              <a:rPr lang="en-US" altLang="zh-CN" dirty="0">
                <a:solidFill>
                  <a:schemeClr val="tx1"/>
                </a:solidFill>
              </a:rPr>
              <a:t>…</a:t>
            </a:r>
            <a:endParaRPr lang="en-US" dirty="0">
              <a:solidFill>
                <a:schemeClr val="tx1"/>
              </a:solidFill>
            </a:endParaRPr>
          </a:p>
        </p:txBody>
      </p:sp>
      <p:sp>
        <p:nvSpPr>
          <p:cNvPr id="5" name="Rectangular Callout 4"/>
          <p:cNvSpPr/>
          <p:nvPr/>
        </p:nvSpPr>
        <p:spPr>
          <a:xfrm>
            <a:off x="5791200" y="1"/>
            <a:ext cx="2743200" cy="1045696"/>
          </a:xfrm>
          <a:prstGeom prst="wedgeRectCallout">
            <a:avLst>
              <a:gd name="adj1" fmla="val -87470"/>
              <a:gd name="adj2" fmla="val 8596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rPr>
              <a:t>好極了！我升你官，做大夫；封做貴族，叫博望侯吧。</a:t>
            </a:r>
            <a:endParaRPr lang="en-US" dirty="0">
              <a:solidFill>
                <a:schemeClr val="tx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601" y="228601"/>
            <a:ext cx="2042318" cy="139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000" y="460923"/>
            <a:ext cx="1295400" cy="584775"/>
          </a:xfrm>
          <a:prstGeom prst="rect">
            <a:avLst/>
          </a:prstGeom>
          <a:noFill/>
        </p:spPr>
        <p:txBody>
          <a:bodyPr wrap="square" rtlCol="0">
            <a:spAutoFit/>
          </a:bodyPr>
          <a:lstStyle/>
          <a:p>
            <a:r>
              <a:rPr lang="zh-CN" altLang="en-US" sz="1600" dirty="0">
                <a:latin typeface="+mn-ea"/>
              </a:rPr>
              <a:t>我後悔當初沒出使西域！</a:t>
            </a:r>
            <a:endParaRPr lang="en-US" sz="1600" dirty="0">
              <a:latin typeface="+mn-ea"/>
            </a:endParaRPr>
          </a:p>
        </p:txBody>
      </p:sp>
    </p:spTree>
    <p:extLst>
      <p:ext uri="{BB962C8B-B14F-4D97-AF65-F5344CB8AC3E}">
        <p14:creationId xmlns:p14="http://schemas.microsoft.com/office/powerpoint/2010/main" val="661352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870" y="0"/>
            <a:ext cx="10271050" cy="6858000"/>
          </a:xfrm>
          <a:prstGeom prst="rect">
            <a:avLst/>
          </a:prstGeom>
        </p:spPr>
      </p:pic>
      <p:sp>
        <p:nvSpPr>
          <p:cNvPr id="3" name="TextBox 2"/>
          <p:cNvSpPr txBox="1"/>
          <p:nvPr/>
        </p:nvSpPr>
        <p:spPr>
          <a:xfrm>
            <a:off x="152400" y="76200"/>
            <a:ext cx="3048000"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a:latin typeface="Times New Roman" panose="02020603050405020304" pitchFamily="18" charset="0"/>
                <a:ea typeface="文鼎行楷碑體" panose="02010609010101010101" pitchFamily="49" charset="-120"/>
                <a:cs typeface="Times New Roman" panose="02020603050405020304" pitchFamily="18" charset="0"/>
              </a:rPr>
              <a:t>126</a:t>
            </a:r>
            <a:r>
              <a:rPr lang="zh-CN" altLang="en-US" dirty="0">
                <a:latin typeface="Times New Roman" panose="02020603050405020304" pitchFamily="18" charset="0"/>
                <a:ea typeface="文鼎行楷碑體" panose="02010609010101010101" pitchFamily="49" charset="-120"/>
                <a:cs typeface="Times New Roman" panose="02020603050405020304" pitchFamily="18" charset="0"/>
              </a:rPr>
              <a:t> </a:t>
            </a:r>
            <a:r>
              <a:rPr lang="en-US" altLang="zh-CN" dirty="0">
                <a:latin typeface="Times New Roman" panose="02020603050405020304" pitchFamily="18" charset="0"/>
                <a:ea typeface="文鼎行楷碑體" panose="02010609010101010101" pitchFamily="49" charset="-120"/>
                <a:cs typeface="Times New Roman" panose="02020603050405020304" pitchFamily="18" charset="0"/>
              </a:rPr>
              <a:t>B.C., Zhang Qian returned to </a:t>
            </a:r>
            <a:r>
              <a:rPr lang="en-US" altLang="zh-CN" dirty="0" err="1">
                <a:latin typeface="Times New Roman" panose="02020603050405020304" pitchFamily="18" charset="0"/>
                <a:ea typeface="文鼎行楷碑體" panose="02010609010101010101" pitchFamily="49" charset="-120"/>
                <a:cs typeface="Times New Roman" panose="02020603050405020304" pitchFamily="18" charset="0"/>
              </a:rPr>
              <a:t>Chang’an</a:t>
            </a:r>
            <a:r>
              <a:rPr lang="en-US" altLang="zh-CN" dirty="0">
                <a:latin typeface="Times New Roman" panose="02020603050405020304" pitchFamily="18" charset="0"/>
                <a:ea typeface="文鼎行楷碑體" panose="02010609010101010101" pitchFamily="49" charset="-120"/>
                <a:cs typeface="Times New Roman" panose="02020603050405020304" pitchFamily="18" charset="0"/>
              </a:rPr>
              <a:t> and saw Emperor </a:t>
            </a:r>
            <a:r>
              <a:rPr lang="en-US" altLang="zh-CN" dirty="0" err="1">
                <a:latin typeface="Times New Roman" panose="02020603050405020304" pitchFamily="18" charset="0"/>
                <a:ea typeface="文鼎行楷碑體" panose="02010609010101010101" pitchFamily="49" charset="-120"/>
                <a:cs typeface="Times New Roman" panose="02020603050405020304" pitchFamily="18" charset="0"/>
              </a:rPr>
              <a:t>Wudi</a:t>
            </a:r>
            <a:r>
              <a:rPr lang="en-US" altLang="zh-CN" dirty="0">
                <a:latin typeface="Times New Roman" panose="02020603050405020304" pitchFamily="18" charset="0"/>
                <a:ea typeface="文鼎行楷碑體" panose="02010609010101010101" pitchFamily="49" charset="-120"/>
                <a:cs typeface="Times New Roman" panose="02020603050405020304" pitchFamily="18" charset="0"/>
              </a:rPr>
              <a:t>. From Zhang, the emperor now roughly knew of what had happened in the Western Regions.</a:t>
            </a:r>
            <a:endParaRPr lang="en-US" dirty="0">
              <a:latin typeface="Times New Roman" panose="02020603050405020304" pitchFamily="18" charset="0"/>
              <a:ea typeface="文鼎行楷碑體" panose="02010609010101010101" pitchFamily="49" charset="-120"/>
              <a:cs typeface="Times New Roman" panose="02020603050405020304" pitchFamily="18" charset="0"/>
            </a:endParaRPr>
          </a:p>
        </p:txBody>
      </p:sp>
      <p:sp>
        <p:nvSpPr>
          <p:cNvPr id="4" name="Rectangular Callout 3"/>
          <p:cNvSpPr/>
          <p:nvPr/>
        </p:nvSpPr>
        <p:spPr>
          <a:xfrm>
            <a:off x="5105400" y="4640451"/>
            <a:ext cx="2133600" cy="952500"/>
          </a:xfrm>
          <a:prstGeom prst="wedgeRectCallout">
            <a:avLst>
              <a:gd name="adj1" fmla="val 62702"/>
              <a:gd name="adj2" fmla="val -2132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500" dirty="0">
                <a:solidFill>
                  <a:schemeClr val="tx1"/>
                </a:solidFill>
                <a:latin typeface="Times New Roman" panose="02020603050405020304" pitchFamily="18" charset="0"/>
                <a:cs typeface="Times New Roman" panose="02020603050405020304" pitchFamily="18" charset="0"/>
              </a:rPr>
              <a:t>Your Majesty, the situation in the Western Regions is now like this…</a:t>
            </a:r>
            <a:endParaRPr lang="en-US" sz="1500" dirty="0">
              <a:solidFill>
                <a:schemeClr val="tx1"/>
              </a:solidFill>
              <a:latin typeface="Times New Roman" panose="02020603050405020304" pitchFamily="18" charset="0"/>
              <a:cs typeface="Times New Roman" panose="02020603050405020304" pitchFamily="18" charset="0"/>
            </a:endParaRPr>
          </a:p>
        </p:txBody>
      </p:sp>
      <p:sp>
        <p:nvSpPr>
          <p:cNvPr id="5" name="Rectangular Callout 4"/>
          <p:cNvSpPr/>
          <p:nvPr/>
        </p:nvSpPr>
        <p:spPr>
          <a:xfrm>
            <a:off x="5791200" y="1"/>
            <a:ext cx="2743200" cy="1045696"/>
          </a:xfrm>
          <a:prstGeom prst="wedgeRectCallout">
            <a:avLst>
              <a:gd name="adj1" fmla="val -87470"/>
              <a:gd name="adj2" fmla="val 8596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latin typeface="Times New Roman" panose="02020603050405020304" pitchFamily="18" charset="0"/>
                <a:cs typeface="Times New Roman" panose="02020603050405020304" pitchFamily="18" charset="0"/>
              </a:rPr>
              <a:t>Very good! I promote you</a:t>
            </a:r>
            <a:r>
              <a:rPr lang="zh-CN" altLang="en-US" dirty="0">
                <a:solidFill>
                  <a:schemeClr val="tx1"/>
                </a:solidFill>
                <a:latin typeface="Times New Roman" panose="02020603050405020304" pitchFamily="18" charset="0"/>
                <a:cs typeface="Times New Roman" panose="02020603050405020304" pitchFamily="18" charset="0"/>
              </a:rPr>
              <a:t> </a:t>
            </a:r>
            <a:r>
              <a:rPr lang="en-US" altLang="zh-CN" dirty="0">
                <a:solidFill>
                  <a:schemeClr val="tx1"/>
                </a:solidFill>
                <a:latin typeface="Times New Roman" panose="02020603050405020304" pitchFamily="18" charset="0"/>
                <a:cs typeface="Times New Roman" panose="02020603050405020304" pitchFamily="18" charset="0"/>
              </a:rPr>
              <a:t>to the status of marquis. </a:t>
            </a:r>
            <a:endParaRPr lang="en-US" dirty="0">
              <a:solidFill>
                <a:schemeClr val="tx1"/>
              </a:solidFill>
              <a:highlight>
                <a:srgbClr val="FFFF00"/>
              </a:highlight>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4601" y="228601"/>
            <a:ext cx="2042318" cy="139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000" y="389234"/>
            <a:ext cx="1295400" cy="646331"/>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I regret not going to the Western Regions! </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814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082" y="719693"/>
            <a:ext cx="4174531" cy="646331"/>
          </a:xfrm>
          <a:prstGeom prst="rect">
            <a:avLst/>
          </a:prstGeom>
          <a:noFill/>
        </p:spPr>
        <p:txBody>
          <a:bodyPr wrap="square" rtlCol="0">
            <a:spAutoFit/>
          </a:bodyPr>
          <a:lstStyle/>
          <a:p>
            <a:r>
              <a:rPr lang="zh-TW" altLang="en-US" dirty="0">
                <a:latin typeface="SimSun" panose="02010600030101010101" pitchFamily="2" charset="-122"/>
                <a:ea typeface="SimSun" panose="02010600030101010101" pitchFamily="2" charset="-122"/>
              </a:rPr>
              <a:t>公元前</a:t>
            </a:r>
            <a:r>
              <a:rPr lang="en-US" altLang="zh-TW" dirty="0">
                <a:latin typeface="SimSun" panose="02010600030101010101" pitchFamily="2" charset="-122"/>
                <a:ea typeface="SimSun" panose="02010600030101010101" pitchFamily="2" charset="-122"/>
              </a:rPr>
              <a:t>119</a:t>
            </a:r>
            <a:r>
              <a:rPr lang="zh-TW" altLang="en-US" dirty="0">
                <a:latin typeface="SimSun" panose="02010600030101010101" pitchFamily="2" charset="-122"/>
                <a:ea typeface="SimSun" panose="02010600030101010101" pitchFamily="2" charset="-122"/>
              </a:rPr>
              <a:t>年</a:t>
            </a:r>
            <a:r>
              <a:rPr lang="zh-CN" altLang="en-US" dirty="0">
                <a:latin typeface="SimSun" panose="02010600030101010101" pitchFamily="2" charset="-122"/>
                <a:ea typeface="SimSun" panose="02010600030101010101" pitchFamily="2" charset="-122"/>
              </a:rPr>
              <a:t>，漢武帝為了對付匈奴，</a:t>
            </a:r>
            <a:r>
              <a:rPr lang="zh-TW" altLang="en-US" dirty="0">
                <a:latin typeface="SimSun" panose="02010600030101010101" pitchFamily="2" charset="-122"/>
                <a:ea typeface="SimSun" panose="02010600030101010101" pitchFamily="2" charset="-122"/>
              </a:rPr>
              <a:t>命張騫第二次出使西域，目的地是烏孫。</a:t>
            </a:r>
            <a:endParaRPr lang="en-US" dirty="0"/>
          </a:p>
        </p:txBody>
      </p:sp>
      <p:sp>
        <p:nvSpPr>
          <p:cNvPr id="4" name="文字方塊 3"/>
          <p:cNvSpPr txBox="1"/>
          <p:nvPr/>
        </p:nvSpPr>
        <p:spPr>
          <a:xfrm>
            <a:off x="15082" y="50588"/>
            <a:ext cx="4134465" cy="523220"/>
          </a:xfrm>
          <a:prstGeom prst="rect">
            <a:avLst/>
          </a:prstGeom>
          <a:noFill/>
        </p:spPr>
        <p:txBody>
          <a:bodyPr wrap="none" rtlCol="0">
            <a:spAutoFit/>
          </a:bodyPr>
          <a:lstStyle/>
          <a:p>
            <a:r>
              <a:rPr lang="en-US" altLang="zh-TW"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4.</a:t>
            </a:r>
            <a:r>
              <a:rPr lang="zh-TW"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張騫</a:t>
            </a:r>
            <a:r>
              <a:rPr lang="zh-CN"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通</a:t>
            </a:r>
            <a:r>
              <a:rPr lang="zh-TW"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西域</a:t>
            </a:r>
            <a:r>
              <a:rPr lang="zh-CN"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（第二次）</a:t>
            </a:r>
            <a:endParaRPr lang="zh-HK"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56" y="2293596"/>
            <a:ext cx="12077218" cy="456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8686800" y="2743201"/>
            <a:ext cx="1905000" cy="584775"/>
          </a:xfrm>
          <a:prstGeom prst="rect">
            <a:avLst/>
          </a:prstGeom>
          <a:noFill/>
        </p:spPr>
        <p:txBody>
          <a:bodyPr wrap="square" rtlCol="0">
            <a:spAutoFit/>
          </a:bodyPr>
          <a:lstStyle/>
          <a:p>
            <a:r>
              <a:rPr lang="zh-CN" altLang="en-US" sz="3200" dirty="0">
                <a:solidFill>
                  <a:schemeClr val="accent1">
                    <a:lumMod val="50000"/>
                  </a:schemeClr>
                </a:solidFill>
                <a:latin typeface="文鼎火柴體" panose="020B0609010101010101" pitchFamily="49" charset="-120"/>
                <a:ea typeface="文鼎火柴體" panose="020B0609010101010101" pitchFamily="49" charset="-120"/>
                <a:cs typeface="文鼎火柴體" panose="020B0609010101010101" pitchFamily="49" charset="-120"/>
              </a:rPr>
              <a:t>匈奴</a:t>
            </a:r>
            <a:endParaRPr lang="en-US" sz="3200" dirty="0">
              <a:solidFill>
                <a:schemeClr val="accent1">
                  <a:lumMod val="50000"/>
                </a:schemeClr>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9" name="TextBox 18"/>
          <p:cNvSpPr txBox="1"/>
          <p:nvPr/>
        </p:nvSpPr>
        <p:spPr>
          <a:xfrm>
            <a:off x="2743200" y="2743200"/>
            <a:ext cx="914400" cy="369332"/>
          </a:xfrm>
          <a:prstGeom prst="rect">
            <a:avLst/>
          </a:prstGeom>
          <a:noFill/>
        </p:spPr>
        <p:txBody>
          <a:bodyPr wrap="square" rtlCol="0">
            <a:spAutoFit/>
          </a:bodyPr>
          <a:lstStyle/>
          <a:p>
            <a:r>
              <a:rPr lang="zh-CN" altLang="en-US" dirty="0">
                <a:latin typeface="文鼎火柴體" panose="020B0609010101010101" pitchFamily="49" charset="-120"/>
                <a:ea typeface="文鼎火柴體" panose="020B0609010101010101" pitchFamily="49" charset="-120"/>
                <a:cs typeface="文鼎火柴體" panose="020B0609010101010101" pitchFamily="49" charset="-120"/>
              </a:rPr>
              <a:t>烏孫</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20" name="TextBox 19"/>
          <p:cNvSpPr txBox="1"/>
          <p:nvPr/>
        </p:nvSpPr>
        <p:spPr>
          <a:xfrm>
            <a:off x="6780371" y="2560916"/>
            <a:ext cx="1295400" cy="369332"/>
          </a:xfrm>
          <a:prstGeom prst="rect">
            <a:avLst/>
          </a:prstGeom>
          <a:noFill/>
        </p:spPr>
        <p:txBody>
          <a:bodyPr wrap="square" rtlCol="0">
            <a:spAutoFit/>
          </a:bodyPr>
          <a:lstStyle/>
          <a:p>
            <a:r>
              <a:rPr lang="zh-CN" altLang="en-US" dirty="0">
                <a:latin typeface="文鼎行楷碑體" panose="02010609010101010101" pitchFamily="49" charset="-120"/>
                <a:ea typeface="文鼎行楷碑體" panose="02010609010101010101" pitchFamily="49" charset="-120"/>
                <a:cs typeface="文鼎行楷碑體" panose="02010609010101010101" pitchFamily="49" charset="-120"/>
              </a:rPr>
              <a:t>天山</a:t>
            </a:r>
            <a:endParaRPr lang="en-US" dirty="0">
              <a:latin typeface="文鼎行楷碑體" panose="02010609010101010101" pitchFamily="49" charset="-120"/>
              <a:ea typeface="文鼎行楷碑體" panose="02010609010101010101" pitchFamily="49" charset="-120"/>
              <a:cs typeface="文鼎行楷碑體" panose="02010609010101010101" pitchFamily="49" charset="-120"/>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1" y="50589"/>
            <a:ext cx="3253099" cy="21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ular Callout 21"/>
          <p:cNvSpPr/>
          <p:nvPr/>
        </p:nvSpPr>
        <p:spPr>
          <a:xfrm>
            <a:off x="4650726" y="80606"/>
            <a:ext cx="3581400" cy="1295400"/>
          </a:xfrm>
          <a:prstGeom prst="wedgeRectCallout">
            <a:avLst>
              <a:gd name="adj1" fmla="val 74930"/>
              <a:gd name="adj2" fmla="val 2547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我組織了</a:t>
            </a:r>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三百</a:t>
            </a:r>
            <a:r>
              <a:rPr lang="zh-TW" altLang="en-US" dirty="0">
                <a:solidFill>
                  <a:schemeClr val="tx1"/>
                </a:solidFill>
                <a:latin typeface="標楷體" panose="03000509000000000000" pitchFamily="65" charset="-120"/>
                <a:ea typeface="標楷體" panose="03000509000000000000" pitchFamily="65" charset="-120"/>
              </a:rPr>
              <a:t>多人的使團、大量錢幣、絲綢等禮物，以及數萬頭牛羊，</a:t>
            </a:r>
            <a:r>
              <a:rPr lang="zh-CN" altLang="en-US" dirty="0">
                <a:solidFill>
                  <a:schemeClr val="tx1"/>
                </a:solidFill>
                <a:latin typeface="標楷體" panose="03000509000000000000" pitchFamily="65" charset="-120"/>
                <a:ea typeface="標楷體" panose="03000509000000000000" pitchFamily="65" charset="-120"/>
              </a:rPr>
              <a:t>送給烏孫王，他必定答應我的請求。</a:t>
            </a:r>
            <a:endParaRPr lang="en-US" dirty="0">
              <a:solidFill>
                <a:schemeClr val="tx1"/>
              </a:solidFill>
            </a:endParaRPr>
          </a:p>
        </p:txBody>
      </p:sp>
      <p:sp>
        <p:nvSpPr>
          <p:cNvPr id="23" name="TextBox 22"/>
          <p:cNvSpPr txBox="1"/>
          <p:nvPr/>
        </p:nvSpPr>
        <p:spPr>
          <a:xfrm>
            <a:off x="10972800" y="5980545"/>
            <a:ext cx="609600" cy="369332"/>
          </a:xfrm>
          <a:prstGeom prst="rect">
            <a:avLst/>
          </a:prstGeom>
          <a:noFill/>
        </p:spPr>
        <p:txBody>
          <a:bodyPr wrap="square" rtlCol="0">
            <a:spAutoFit/>
          </a:bodyPr>
          <a:lstStyle/>
          <a:p>
            <a:r>
              <a:rPr lang="zh-CN" altLang="en-US" dirty="0">
                <a:latin typeface="文鼎火柴體" panose="020B0609010101010101" pitchFamily="49" charset="-120"/>
                <a:ea typeface="文鼎火柴體" panose="020B0609010101010101" pitchFamily="49" charset="-120"/>
                <a:cs typeface="文鼎火柴體" panose="020B0609010101010101" pitchFamily="49" charset="-120"/>
              </a:rPr>
              <a:t>漢</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6" name="TextBox 5"/>
          <p:cNvSpPr txBox="1"/>
          <p:nvPr/>
        </p:nvSpPr>
        <p:spPr>
          <a:xfrm>
            <a:off x="168869" y="1846631"/>
            <a:ext cx="5938196"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dirty="0"/>
              <a:t>想一想：觀察烏孫的位置。為什麼漢武帝要聯絡烏孫？</a:t>
            </a:r>
          </a:p>
        </p:txBody>
      </p:sp>
      <p:sp>
        <p:nvSpPr>
          <p:cNvPr id="11" name="TextBox 10"/>
          <p:cNvSpPr txBox="1"/>
          <p:nvPr/>
        </p:nvSpPr>
        <p:spPr>
          <a:xfrm>
            <a:off x="9536668" y="792623"/>
            <a:ext cx="369332" cy="573401"/>
          </a:xfrm>
          <a:prstGeom prst="rect">
            <a:avLst/>
          </a:prstGeom>
          <a:noFill/>
        </p:spPr>
        <p:txBody>
          <a:bodyPr vert="eaVert" wrap="square" rtlCol="0">
            <a:spAutoFit/>
          </a:bodyPr>
          <a:lstStyle/>
          <a:p>
            <a:r>
              <a:rPr lang="zh-CN" altLang="en-US" sz="1200" dirty="0"/>
              <a:t>張騫</a:t>
            </a:r>
            <a:endParaRPr lang="en-US" sz="1200" dirty="0"/>
          </a:p>
        </p:txBody>
      </p:sp>
    </p:spTree>
    <p:extLst>
      <p:ext uri="{BB962C8B-B14F-4D97-AF65-F5344CB8AC3E}">
        <p14:creationId xmlns:p14="http://schemas.microsoft.com/office/powerpoint/2010/main" val="209021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457" y="801272"/>
            <a:ext cx="4174531" cy="1200329"/>
          </a:xfrm>
          <a:prstGeom prst="rect">
            <a:avLst/>
          </a:prstGeom>
          <a:noFill/>
        </p:spPr>
        <p:txBody>
          <a:bodyPr wrap="square" rtlCol="0">
            <a:spAutoFit/>
          </a:bodyPr>
          <a:lstStyle/>
          <a:p>
            <a:r>
              <a:rPr lang="en-US" altLang="zh-TW" dirty="0">
                <a:latin typeface="Times New Roman" panose="02020603050405020304" pitchFamily="18" charset="0"/>
                <a:ea typeface="SimSun" panose="02010600030101010101" pitchFamily="2" charset="-122"/>
                <a:cs typeface="Times New Roman" panose="02020603050405020304" pitchFamily="18" charset="0"/>
              </a:rPr>
              <a:t>In</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119</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B.C.,</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Emperor</a:t>
            </a:r>
            <a:r>
              <a:rPr lang="zh-CN"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dirty="0" err="1">
                <a:latin typeface="Times New Roman" panose="02020603050405020304" pitchFamily="18" charset="0"/>
                <a:ea typeface="SimSun" panose="02010600030101010101" pitchFamily="2" charset="-122"/>
                <a:cs typeface="Times New Roman" panose="02020603050405020304" pitchFamily="18" charset="0"/>
              </a:rPr>
              <a:t>Wudi</a:t>
            </a:r>
            <a:r>
              <a:rPr lang="en-US" altLang="zh-CN" dirty="0">
                <a:latin typeface="Times New Roman" panose="02020603050405020304" pitchFamily="18" charset="0"/>
                <a:ea typeface="SimSun" panose="02010600030101010101" pitchFamily="2" charset="-122"/>
                <a:cs typeface="Times New Roman" panose="02020603050405020304" pitchFamily="18" charset="0"/>
              </a:rPr>
              <a:t> ordered Z</a:t>
            </a:r>
            <a:r>
              <a:rPr lang="en-US" altLang="zh-TW" dirty="0">
                <a:latin typeface="Times New Roman" panose="02020603050405020304" pitchFamily="18" charset="0"/>
                <a:ea typeface="SimSun" panose="02010600030101010101" pitchFamily="2" charset="-122"/>
                <a:cs typeface="Times New Roman" panose="02020603050405020304" pitchFamily="18" charset="0"/>
              </a:rPr>
              <a:t>hang</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Qian to go to the Western Regions a second time to handle the Huns. This time, the objective was Wusun. </a:t>
            </a:r>
            <a:endParaRPr lang="en-US" dirty="0">
              <a:latin typeface="Times New Roman" panose="02020603050405020304" pitchFamily="18" charset="0"/>
              <a:cs typeface="Times New Roman" panose="02020603050405020304" pitchFamily="18" charset="0"/>
            </a:endParaRPr>
          </a:p>
        </p:txBody>
      </p:sp>
      <p:sp>
        <p:nvSpPr>
          <p:cNvPr id="4" name="文字方塊 3"/>
          <p:cNvSpPr txBox="1"/>
          <p:nvPr/>
        </p:nvSpPr>
        <p:spPr>
          <a:xfrm>
            <a:off x="15082" y="50589"/>
            <a:ext cx="4556919" cy="830997"/>
          </a:xfrm>
          <a:prstGeom prst="rect">
            <a:avLst/>
          </a:prstGeom>
          <a:noFill/>
        </p:spPr>
        <p:txBody>
          <a:bodyPr wrap="square" rtlCol="0">
            <a:spAutoFit/>
          </a:bodyPr>
          <a:lstStyle/>
          <a:p>
            <a:r>
              <a:rPr lang="en-US" altLang="zh-TW"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D. The</a:t>
            </a:r>
            <a:r>
              <a:rPr lang="en-US" altLang="zh-CN"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 Second Mission of Zhang Qian</a:t>
            </a:r>
            <a:r>
              <a:rPr lang="zh-CN" altLang="en-US"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CN"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to the Western Regions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56" y="2293596"/>
            <a:ext cx="12077218" cy="456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8686800" y="2743201"/>
            <a:ext cx="1905000" cy="584775"/>
          </a:xfrm>
          <a:prstGeom prst="rect">
            <a:avLst/>
          </a:prstGeom>
          <a:noFill/>
        </p:spPr>
        <p:txBody>
          <a:bodyPr wrap="square" rtlCol="0">
            <a:spAutoFit/>
          </a:bodyPr>
          <a:lstStyle/>
          <a:p>
            <a:r>
              <a:rPr lang="en-US" altLang="zh-CN" sz="3200" dirty="0">
                <a:solidFill>
                  <a:schemeClr val="accent1">
                    <a:lumMod val="50000"/>
                  </a:schemeClr>
                </a:solidFill>
                <a:latin typeface="Times New Roman" panose="02020603050405020304" pitchFamily="18" charset="0"/>
                <a:ea typeface="文鼎火柴體" panose="020B0609010101010101" pitchFamily="49" charset="-120"/>
                <a:cs typeface="Times New Roman" panose="02020603050405020304" pitchFamily="18" charset="0"/>
              </a:rPr>
              <a:t>Hun</a:t>
            </a:r>
            <a:endParaRPr lang="en-US" sz="3200" dirty="0">
              <a:solidFill>
                <a:schemeClr val="accent1">
                  <a:lumMod val="50000"/>
                </a:schemeClr>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19" name="TextBox 18"/>
          <p:cNvSpPr txBox="1"/>
          <p:nvPr/>
        </p:nvSpPr>
        <p:spPr>
          <a:xfrm>
            <a:off x="2743200" y="2743200"/>
            <a:ext cx="914400" cy="369332"/>
          </a:xfrm>
          <a:prstGeom prst="rect">
            <a:avLst/>
          </a:prstGeom>
          <a:noFill/>
        </p:spPr>
        <p:txBody>
          <a:bodyPr wrap="square" rtlCol="0">
            <a:spAutoFit/>
          </a:bodyPr>
          <a:lstStyle/>
          <a:p>
            <a:r>
              <a:rPr lang="en-US" altLang="zh-CN" dirty="0">
                <a:latin typeface="Times New Roman" panose="02020603050405020304" pitchFamily="18" charset="0"/>
                <a:ea typeface="文鼎火柴體" panose="020B0609010101010101" pitchFamily="49" charset="-120"/>
                <a:cs typeface="Times New Roman" panose="02020603050405020304" pitchFamily="18" charset="0"/>
              </a:rPr>
              <a:t>Wusun</a:t>
            </a:r>
            <a:endParaRPr lang="en-US"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20" name="TextBox 19"/>
          <p:cNvSpPr txBox="1"/>
          <p:nvPr/>
        </p:nvSpPr>
        <p:spPr>
          <a:xfrm>
            <a:off x="6780371" y="2560916"/>
            <a:ext cx="1295400" cy="369332"/>
          </a:xfrm>
          <a:prstGeom prst="rect">
            <a:avLst/>
          </a:prstGeom>
          <a:noFill/>
        </p:spPr>
        <p:txBody>
          <a:bodyPr wrap="square" rtlCol="0">
            <a:spAutoFit/>
          </a:bodyPr>
          <a:lstStyle/>
          <a:p>
            <a:r>
              <a:rPr lang="en-US" altLang="zh-CN" dirty="0">
                <a:latin typeface="Times New Roman" panose="02020603050405020304" pitchFamily="18" charset="0"/>
                <a:ea typeface="文鼎行楷碑體" panose="02010609010101010101" pitchFamily="49" charset="-120"/>
                <a:cs typeface="Times New Roman" panose="02020603050405020304" pitchFamily="18" charset="0"/>
              </a:rPr>
              <a:t>Tianshan</a:t>
            </a:r>
            <a:endParaRPr lang="en-US" dirty="0">
              <a:latin typeface="Times New Roman" panose="02020603050405020304" pitchFamily="18" charset="0"/>
              <a:ea typeface="文鼎行楷碑體" panose="02010609010101010101" pitchFamily="49" charset="-120"/>
              <a:cs typeface="Times New Roman" panose="02020603050405020304" pitchFamily="18" charset="0"/>
            </a:endParaRP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1" y="50589"/>
            <a:ext cx="3253099" cy="21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ular Callout 21"/>
          <p:cNvSpPr/>
          <p:nvPr/>
        </p:nvSpPr>
        <p:spPr>
          <a:xfrm>
            <a:off x="4650726" y="80606"/>
            <a:ext cx="3581400" cy="1295400"/>
          </a:xfrm>
          <a:prstGeom prst="wedgeRectCallout">
            <a:avLst>
              <a:gd name="adj1" fmla="val 74930"/>
              <a:gd name="adj2" fmla="val 2547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5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I</a:t>
            </a:r>
            <a:r>
              <a:rPr lang="zh-CN" altLang="en-US" sz="15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5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gathered</a:t>
            </a:r>
            <a:r>
              <a:rPr lang="zh-CN" altLang="en-US" sz="15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5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over three hundred people for this diplomatic mission. I brought money, silk cloth, tens of thousands of livestock, and other presents to give to the King of Wusun. Then, he must listen to my requests.</a:t>
            </a:r>
            <a:endParaRPr lang="en-US" sz="1500" dirty="0">
              <a:solidFill>
                <a:schemeClr val="tx1"/>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0972800" y="5980545"/>
            <a:ext cx="609600" cy="369332"/>
          </a:xfrm>
          <a:prstGeom prst="rect">
            <a:avLst/>
          </a:prstGeom>
          <a:noFill/>
        </p:spPr>
        <p:txBody>
          <a:bodyPr wrap="square" rtlCol="0">
            <a:spAutoFit/>
          </a:bodyPr>
          <a:lstStyle/>
          <a:p>
            <a:r>
              <a:rPr lang="en-US" altLang="zh-CN" dirty="0">
                <a:latin typeface="Times New Roman" panose="02020603050405020304" pitchFamily="18" charset="0"/>
                <a:ea typeface="文鼎火柴體" panose="020B0609010101010101" pitchFamily="49" charset="-120"/>
                <a:cs typeface="Times New Roman" panose="02020603050405020304" pitchFamily="18" charset="0"/>
              </a:rPr>
              <a:t>Han</a:t>
            </a:r>
            <a:endParaRPr lang="en-US"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6" name="TextBox 5"/>
          <p:cNvSpPr txBox="1"/>
          <p:nvPr/>
        </p:nvSpPr>
        <p:spPr>
          <a:xfrm>
            <a:off x="122442" y="2004815"/>
            <a:ext cx="5938196"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TW" dirty="0">
                <a:latin typeface="Times New Roman" panose="02020603050405020304" pitchFamily="18" charset="0"/>
                <a:cs typeface="Times New Roman" panose="02020603050405020304" pitchFamily="18" charset="0"/>
              </a:rPr>
              <a:t>Think: Examine the location of Wusun and consider why Emperor </a:t>
            </a:r>
            <a:r>
              <a:rPr lang="en-US" altLang="zh-TW" dirty="0" err="1">
                <a:latin typeface="Times New Roman" panose="02020603050405020304" pitchFamily="18" charset="0"/>
                <a:cs typeface="Times New Roman" panose="02020603050405020304" pitchFamily="18" charset="0"/>
              </a:rPr>
              <a:t>Wudi</a:t>
            </a:r>
            <a:r>
              <a:rPr lang="en-US" altLang="zh-TW" dirty="0">
                <a:latin typeface="Times New Roman" panose="02020603050405020304" pitchFamily="18" charset="0"/>
                <a:cs typeface="Times New Roman" panose="02020603050405020304" pitchFamily="18" charset="0"/>
              </a:rPr>
              <a:t> needed to contact Wusun. </a:t>
            </a:r>
            <a:endParaRPr lang="zh-TW" alt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rot="16200000">
            <a:off x="9534702" y="569576"/>
            <a:ext cx="553998" cy="573401"/>
          </a:xfrm>
          <a:prstGeom prst="rect">
            <a:avLst/>
          </a:prstGeom>
          <a:noFill/>
        </p:spPr>
        <p:txBody>
          <a:bodyPr vert="eaVert" wrap="square" rtlCol="0">
            <a:spAutoFit/>
          </a:bodyPr>
          <a:lstStyle/>
          <a:p>
            <a:r>
              <a:rPr lang="en-US" altLang="zh-CN" sz="1200" dirty="0">
                <a:latin typeface="Times New Roman" panose="02020603050405020304" pitchFamily="18" charset="0"/>
                <a:cs typeface="Times New Roman" panose="02020603050405020304" pitchFamily="18" charset="0"/>
              </a:rPr>
              <a:t>Zhang Qian</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34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bwMode="auto">
          <a:xfrm>
            <a:off x="471427" y="304801"/>
            <a:ext cx="104886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lnSpc>
                <a:spcPct val="90000"/>
              </a:lnSpc>
            </a:pPr>
            <a:r>
              <a:rPr lang="en-US" altLang="zh-HK" sz="4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Learning Objectives</a:t>
            </a:r>
            <a:endParaRPr lang="zh-HK" altLang="en-US" sz="4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Rectangle 2"/>
          <p:cNvSpPr/>
          <p:nvPr/>
        </p:nvSpPr>
        <p:spPr>
          <a:xfrm>
            <a:off x="457201" y="1295401"/>
            <a:ext cx="11201399" cy="4524315"/>
          </a:xfrm>
          <a:prstGeom prst="rect">
            <a:avLst/>
          </a:prstGeom>
        </p:spPr>
        <p:txBody>
          <a:bodyPr wrap="square">
            <a:spAutoFit/>
          </a:bodyPr>
          <a:lstStyle/>
          <a:p>
            <a:pPr marL="742950" indent="-742950">
              <a:buFont typeface="+mj-lt"/>
              <a:buAutoNum type="arabicPeriod"/>
            </a:pPr>
            <a:r>
              <a:rPr kumimoji="1" lang="en-US" altLang="zh-CN"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Han dynasty and</a:t>
            </a:r>
            <a:r>
              <a:rPr kumimoji="1"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battles against the Huns (</a:t>
            </a:r>
            <a:r>
              <a:rPr kumimoji="1" lang="en-US" altLang="zh-TW" sz="36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Xiongnu</a:t>
            </a:r>
            <a:r>
              <a:rPr kumimoji="1" lang="en-US" altLang="zh-TW"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kumimoji="1" lang="en-US" altLang="zh-CN"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742950" indent="-742950">
              <a:buFont typeface="+mj-lt"/>
              <a:buAutoNum type="arabicPeriod"/>
            </a:pPr>
            <a:r>
              <a:rPr kumimoji="1" lang="en-US" altLang="zh-TW"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The journey of Zhang Qian through the </a:t>
            </a:r>
            <a:r>
              <a:rPr kumimoji="1" lang="en-US" altLang="zh-CN"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Western Regions and Silk Road</a:t>
            </a:r>
          </a:p>
          <a:p>
            <a:pPr marL="742950" indent="-742950">
              <a:buFont typeface="+mj-lt"/>
              <a:buAutoNum type="arabicPeriod"/>
            </a:pPr>
            <a:r>
              <a:rPr kumimoji="1" lang="en-US" altLang="zh-CN"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Military campaigns and territorial expansion of the Han empire</a:t>
            </a:r>
          </a:p>
          <a:p>
            <a:pPr marL="742950" indent="-742950">
              <a:buFont typeface="+mj-lt"/>
              <a:buAutoNum type="arabicPeriod"/>
            </a:pPr>
            <a:r>
              <a:rPr kumimoji="1" lang="en-US" altLang="zh-CN"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The history of Southern China from Qin to Han.</a:t>
            </a:r>
          </a:p>
          <a:p>
            <a:pPr marL="742950" indent="-742950">
              <a:buFont typeface="+mj-lt"/>
              <a:buAutoNum type="arabicPeriod"/>
            </a:pPr>
            <a:r>
              <a:rPr kumimoji="1" lang="en-US" altLang="zh-CN"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The history of Hong Kong in the Han era – the Lei Cheng </a:t>
            </a:r>
            <a:r>
              <a:rPr kumimoji="1" lang="en-US" altLang="zh-CN" sz="36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Uk</a:t>
            </a:r>
            <a:r>
              <a:rPr kumimoji="1" lang="en-US" altLang="zh-CN"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Han Tomb Museum (Eastern Han era)</a:t>
            </a:r>
          </a:p>
        </p:txBody>
      </p:sp>
    </p:spTree>
    <p:extLst>
      <p:ext uri="{BB962C8B-B14F-4D97-AF65-F5344CB8AC3E}">
        <p14:creationId xmlns:p14="http://schemas.microsoft.com/office/powerpoint/2010/main" val="2241157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192" y="573809"/>
            <a:ext cx="4241800" cy="646331"/>
          </a:xfrm>
          <a:prstGeom prst="rect">
            <a:avLst/>
          </a:prstGeom>
          <a:noFill/>
        </p:spPr>
        <p:txBody>
          <a:bodyPr wrap="square" rtlCol="0">
            <a:spAutoFit/>
          </a:bodyPr>
          <a:lstStyle/>
          <a:p>
            <a:r>
              <a:rPr lang="zh-TW" altLang="en-US" dirty="0">
                <a:latin typeface="SimSun" panose="02010600030101010101" pitchFamily="2" charset="-122"/>
                <a:ea typeface="SimSun" panose="02010600030101010101" pitchFamily="2" charset="-122"/>
              </a:rPr>
              <a:t>公元前</a:t>
            </a:r>
            <a:r>
              <a:rPr lang="en-US" altLang="zh-TW" dirty="0">
                <a:latin typeface="SimSun" panose="02010600030101010101" pitchFamily="2" charset="-122"/>
                <a:ea typeface="SimSun" panose="02010600030101010101" pitchFamily="2" charset="-122"/>
              </a:rPr>
              <a:t>119</a:t>
            </a:r>
            <a:r>
              <a:rPr lang="zh-TW" altLang="en-US" dirty="0">
                <a:latin typeface="SimSun" panose="02010600030101010101" pitchFamily="2" charset="-122"/>
                <a:ea typeface="SimSun" panose="02010600030101010101" pitchFamily="2" charset="-122"/>
              </a:rPr>
              <a:t>年</a:t>
            </a:r>
            <a:r>
              <a:rPr lang="zh-CN" altLang="en-US" dirty="0">
                <a:latin typeface="SimSun" panose="02010600030101010101" pitchFamily="2" charset="-122"/>
                <a:ea typeface="SimSun" panose="02010600030101010101" pitchFamily="2" charset="-122"/>
              </a:rPr>
              <a:t>，漢武帝為了對付匈奴，</a:t>
            </a:r>
            <a:r>
              <a:rPr lang="zh-TW" altLang="en-US" dirty="0">
                <a:latin typeface="SimSun" panose="02010600030101010101" pitchFamily="2" charset="-122"/>
                <a:ea typeface="SimSun" panose="02010600030101010101" pitchFamily="2" charset="-122"/>
              </a:rPr>
              <a:t>命張騫第二次出使西域，目的地是烏孫。</a:t>
            </a:r>
            <a:endParaRPr lang="en-US" dirty="0"/>
          </a:p>
        </p:txBody>
      </p:sp>
      <p:sp>
        <p:nvSpPr>
          <p:cNvPr id="4" name="文字方塊 3"/>
          <p:cNvSpPr txBox="1"/>
          <p:nvPr/>
        </p:nvSpPr>
        <p:spPr>
          <a:xfrm>
            <a:off x="15082" y="50588"/>
            <a:ext cx="4177747" cy="523220"/>
          </a:xfrm>
          <a:prstGeom prst="rect">
            <a:avLst/>
          </a:prstGeom>
          <a:noFill/>
        </p:spPr>
        <p:txBody>
          <a:bodyPr wrap="none" rtlCol="0">
            <a:spAutoFit/>
          </a:bodyPr>
          <a:lstStyle/>
          <a:p>
            <a:r>
              <a:rPr lang="en-US" altLang="zh-TW"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4.</a:t>
            </a:r>
            <a:r>
              <a:rPr lang="zh-TW"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張騫</a:t>
            </a:r>
            <a:r>
              <a:rPr lang="zh-CN"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通</a:t>
            </a:r>
            <a:r>
              <a:rPr lang="zh-TW"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西域</a:t>
            </a:r>
            <a:r>
              <a:rPr lang="zh-CN"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（第二次）</a:t>
            </a:r>
            <a:endParaRPr lang="zh-HK"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92" y="2215964"/>
            <a:ext cx="12161837" cy="464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5082" y="1595035"/>
            <a:ext cx="8561823"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dirty="0"/>
              <a:t>想一想：觀察烏孫的位置。為什麼漢武帝要聯絡烏孫？</a:t>
            </a:r>
            <a:endParaRPr lang="en-US" altLang="zh-TW" dirty="0"/>
          </a:p>
        </p:txBody>
      </p:sp>
      <p:sp>
        <p:nvSpPr>
          <p:cNvPr id="17" name="TextBox 16"/>
          <p:cNvSpPr txBox="1"/>
          <p:nvPr/>
        </p:nvSpPr>
        <p:spPr>
          <a:xfrm>
            <a:off x="8253774" y="2398932"/>
            <a:ext cx="1905000" cy="584775"/>
          </a:xfrm>
          <a:prstGeom prst="rect">
            <a:avLst/>
          </a:prstGeom>
          <a:noFill/>
        </p:spPr>
        <p:txBody>
          <a:bodyPr wrap="square" rtlCol="0">
            <a:spAutoFit/>
          </a:bodyPr>
          <a:lstStyle/>
          <a:p>
            <a:r>
              <a:rPr lang="zh-CN" altLang="en-US" sz="3200" dirty="0">
                <a:solidFill>
                  <a:schemeClr val="accent1">
                    <a:lumMod val="50000"/>
                  </a:schemeClr>
                </a:solidFill>
                <a:latin typeface="文鼎火柴體" panose="020B0609010101010101" pitchFamily="49" charset="-120"/>
                <a:ea typeface="文鼎火柴體" panose="020B0609010101010101" pitchFamily="49" charset="-120"/>
                <a:cs typeface="文鼎火柴體" panose="020B0609010101010101" pitchFamily="49" charset="-120"/>
              </a:rPr>
              <a:t>匈奴</a:t>
            </a:r>
            <a:endParaRPr lang="en-US" sz="3200" dirty="0">
              <a:solidFill>
                <a:schemeClr val="accent1">
                  <a:lumMod val="50000"/>
                </a:schemeClr>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24" name="TextBox 23"/>
          <p:cNvSpPr txBox="1"/>
          <p:nvPr/>
        </p:nvSpPr>
        <p:spPr>
          <a:xfrm>
            <a:off x="2743200" y="2743200"/>
            <a:ext cx="914400" cy="369332"/>
          </a:xfrm>
          <a:prstGeom prst="rect">
            <a:avLst/>
          </a:prstGeom>
          <a:noFill/>
        </p:spPr>
        <p:txBody>
          <a:bodyPr wrap="square" rtlCol="0">
            <a:spAutoFit/>
          </a:bodyPr>
          <a:lstStyle/>
          <a:p>
            <a:r>
              <a:rPr lang="zh-CN" altLang="en-US" dirty="0">
                <a:latin typeface="文鼎火柴體" panose="020B0609010101010101" pitchFamily="49" charset="-120"/>
                <a:ea typeface="文鼎火柴體" panose="020B0609010101010101" pitchFamily="49" charset="-120"/>
                <a:cs typeface="文鼎火柴體" panose="020B0609010101010101" pitchFamily="49" charset="-120"/>
              </a:rPr>
              <a:t>烏孫</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25" name="TextBox 24"/>
          <p:cNvSpPr txBox="1"/>
          <p:nvPr/>
        </p:nvSpPr>
        <p:spPr>
          <a:xfrm>
            <a:off x="10972800" y="5980545"/>
            <a:ext cx="609600" cy="369332"/>
          </a:xfrm>
          <a:prstGeom prst="rect">
            <a:avLst/>
          </a:prstGeom>
          <a:noFill/>
        </p:spPr>
        <p:txBody>
          <a:bodyPr wrap="square" rtlCol="0">
            <a:spAutoFit/>
          </a:bodyPr>
          <a:lstStyle/>
          <a:p>
            <a:r>
              <a:rPr lang="zh-CN" altLang="en-US" dirty="0">
                <a:latin typeface="文鼎火柴體" panose="020B0609010101010101" pitchFamily="49" charset="-120"/>
                <a:ea typeface="文鼎火柴體" panose="020B0609010101010101" pitchFamily="49" charset="-120"/>
                <a:cs typeface="文鼎火柴體" panose="020B0609010101010101" pitchFamily="49" charset="-120"/>
              </a:rPr>
              <a:t>漢</a:t>
            </a:r>
            <a:endParaRPr lang="en-US" dirty="0">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8" name="Freeform 7"/>
          <p:cNvSpPr/>
          <p:nvPr/>
        </p:nvSpPr>
        <p:spPr>
          <a:xfrm>
            <a:off x="3293767" y="3177310"/>
            <a:ext cx="4341314" cy="831273"/>
          </a:xfrm>
          <a:custGeom>
            <a:avLst/>
            <a:gdLst>
              <a:gd name="connsiteX0" fmla="*/ 18696 w 4341314"/>
              <a:gd name="connsiteY0" fmla="*/ 230909 h 831273"/>
              <a:gd name="connsiteX1" fmla="*/ 223 w 4341314"/>
              <a:gd name="connsiteY1" fmla="*/ 277091 h 831273"/>
              <a:gd name="connsiteX2" fmla="*/ 9459 w 4341314"/>
              <a:gd name="connsiteY2" fmla="*/ 323273 h 831273"/>
              <a:gd name="connsiteX3" fmla="*/ 55641 w 4341314"/>
              <a:gd name="connsiteY3" fmla="*/ 406400 h 831273"/>
              <a:gd name="connsiteX4" fmla="*/ 83350 w 4341314"/>
              <a:gd name="connsiteY4" fmla="*/ 434109 h 831273"/>
              <a:gd name="connsiteX5" fmla="*/ 138769 w 4341314"/>
              <a:gd name="connsiteY5" fmla="*/ 471055 h 831273"/>
              <a:gd name="connsiteX6" fmla="*/ 157241 w 4341314"/>
              <a:gd name="connsiteY6" fmla="*/ 498764 h 831273"/>
              <a:gd name="connsiteX7" fmla="*/ 286550 w 4341314"/>
              <a:gd name="connsiteY7" fmla="*/ 572655 h 831273"/>
              <a:gd name="connsiteX8" fmla="*/ 323496 w 4341314"/>
              <a:gd name="connsiteY8" fmla="*/ 581891 h 831273"/>
              <a:gd name="connsiteX9" fmla="*/ 378914 w 4341314"/>
              <a:gd name="connsiteY9" fmla="*/ 600364 h 831273"/>
              <a:gd name="connsiteX10" fmla="*/ 406623 w 4341314"/>
              <a:gd name="connsiteY10" fmla="*/ 609600 h 831273"/>
              <a:gd name="connsiteX11" fmla="*/ 480514 w 4341314"/>
              <a:gd name="connsiteY11" fmla="*/ 646546 h 831273"/>
              <a:gd name="connsiteX12" fmla="*/ 582114 w 4341314"/>
              <a:gd name="connsiteY12" fmla="*/ 665018 h 831273"/>
              <a:gd name="connsiteX13" fmla="*/ 637532 w 4341314"/>
              <a:gd name="connsiteY13" fmla="*/ 683491 h 831273"/>
              <a:gd name="connsiteX14" fmla="*/ 674478 w 4341314"/>
              <a:gd name="connsiteY14" fmla="*/ 692727 h 831273"/>
              <a:gd name="connsiteX15" fmla="*/ 729896 w 4341314"/>
              <a:gd name="connsiteY15" fmla="*/ 711200 h 831273"/>
              <a:gd name="connsiteX16" fmla="*/ 757605 w 4341314"/>
              <a:gd name="connsiteY16" fmla="*/ 720436 h 831273"/>
              <a:gd name="connsiteX17" fmla="*/ 849969 w 4341314"/>
              <a:gd name="connsiteY17" fmla="*/ 738909 h 831273"/>
              <a:gd name="connsiteX18" fmla="*/ 886914 w 4341314"/>
              <a:gd name="connsiteY18" fmla="*/ 748146 h 831273"/>
              <a:gd name="connsiteX19" fmla="*/ 914623 w 4341314"/>
              <a:gd name="connsiteY19" fmla="*/ 757382 h 831273"/>
              <a:gd name="connsiteX20" fmla="*/ 997750 w 4341314"/>
              <a:gd name="connsiteY20" fmla="*/ 766618 h 831273"/>
              <a:gd name="connsiteX21" fmla="*/ 1071641 w 4341314"/>
              <a:gd name="connsiteY21" fmla="*/ 775855 h 831273"/>
              <a:gd name="connsiteX22" fmla="*/ 1136296 w 4341314"/>
              <a:gd name="connsiteY22" fmla="*/ 785091 h 831273"/>
              <a:gd name="connsiteX23" fmla="*/ 1274841 w 4341314"/>
              <a:gd name="connsiteY23" fmla="*/ 794327 h 831273"/>
              <a:gd name="connsiteX24" fmla="*/ 1404150 w 4341314"/>
              <a:gd name="connsiteY24" fmla="*/ 812800 h 831273"/>
              <a:gd name="connsiteX25" fmla="*/ 1450332 w 4341314"/>
              <a:gd name="connsiteY25" fmla="*/ 822036 h 831273"/>
              <a:gd name="connsiteX26" fmla="*/ 1625823 w 4341314"/>
              <a:gd name="connsiteY26" fmla="*/ 831273 h 831273"/>
              <a:gd name="connsiteX27" fmla="*/ 2244659 w 4341314"/>
              <a:gd name="connsiteY27" fmla="*/ 812800 h 831273"/>
              <a:gd name="connsiteX28" fmla="*/ 2420150 w 4341314"/>
              <a:gd name="connsiteY28" fmla="*/ 794327 h 831273"/>
              <a:gd name="connsiteX29" fmla="*/ 2475569 w 4341314"/>
              <a:gd name="connsiteY29" fmla="*/ 775855 h 831273"/>
              <a:gd name="connsiteX30" fmla="*/ 2549459 w 4341314"/>
              <a:gd name="connsiteY30" fmla="*/ 757382 h 831273"/>
              <a:gd name="connsiteX31" fmla="*/ 2651059 w 4341314"/>
              <a:gd name="connsiteY31" fmla="*/ 729673 h 831273"/>
              <a:gd name="connsiteX32" fmla="*/ 2715714 w 4341314"/>
              <a:gd name="connsiteY32" fmla="*/ 701964 h 831273"/>
              <a:gd name="connsiteX33" fmla="*/ 2780369 w 4341314"/>
              <a:gd name="connsiteY33" fmla="*/ 683491 h 831273"/>
              <a:gd name="connsiteX34" fmla="*/ 2808078 w 4341314"/>
              <a:gd name="connsiteY34" fmla="*/ 674255 h 831273"/>
              <a:gd name="connsiteX35" fmla="*/ 2872732 w 4341314"/>
              <a:gd name="connsiteY35" fmla="*/ 646546 h 831273"/>
              <a:gd name="connsiteX36" fmla="*/ 2928150 w 4341314"/>
              <a:gd name="connsiteY36" fmla="*/ 628073 h 831273"/>
              <a:gd name="connsiteX37" fmla="*/ 2992805 w 4341314"/>
              <a:gd name="connsiteY37" fmla="*/ 591127 h 831273"/>
              <a:gd name="connsiteX38" fmla="*/ 3066696 w 4341314"/>
              <a:gd name="connsiteY38" fmla="*/ 554182 h 831273"/>
              <a:gd name="connsiteX39" fmla="*/ 3122114 w 4341314"/>
              <a:gd name="connsiteY39" fmla="*/ 535709 h 831273"/>
              <a:gd name="connsiteX40" fmla="*/ 3149823 w 4341314"/>
              <a:gd name="connsiteY40" fmla="*/ 508000 h 831273"/>
              <a:gd name="connsiteX41" fmla="*/ 3205241 w 4341314"/>
              <a:gd name="connsiteY41" fmla="*/ 489527 h 831273"/>
              <a:gd name="connsiteX42" fmla="*/ 3260659 w 4341314"/>
              <a:gd name="connsiteY42" fmla="*/ 461818 h 831273"/>
              <a:gd name="connsiteX43" fmla="*/ 3288369 w 4341314"/>
              <a:gd name="connsiteY43" fmla="*/ 443346 h 831273"/>
              <a:gd name="connsiteX44" fmla="*/ 3316078 w 4341314"/>
              <a:gd name="connsiteY44" fmla="*/ 434109 h 831273"/>
              <a:gd name="connsiteX45" fmla="*/ 3371496 w 4341314"/>
              <a:gd name="connsiteY45" fmla="*/ 397164 h 831273"/>
              <a:gd name="connsiteX46" fmla="*/ 3417678 w 4341314"/>
              <a:gd name="connsiteY46" fmla="*/ 387927 h 831273"/>
              <a:gd name="connsiteX47" fmla="*/ 3510041 w 4341314"/>
              <a:gd name="connsiteY47" fmla="*/ 332509 h 831273"/>
              <a:gd name="connsiteX48" fmla="*/ 3565459 w 4341314"/>
              <a:gd name="connsiteY48" fmla="*/ 314036 h 831273"/>
              <a:gd name="connsiteX49" fmla="*/ 3593169 w 4341314"/>
              <a:gd name="connsiteY49" fmla="*/ 304800 h 831273"/>
              <a:gd name="connsiteX50" fmla="*/ 3657823 w 4341314"/>
              <a:gd name="connsiteY50" fmla="*/ 277091 h 831273"/>
              <a:gd name="connsiteX51" fmla="*/ 3694769 w 4341314"/>
              <a:gd name="connsiteY51" fmla="*/ 258618 h 831273"/>
              <a:gd name="connsiteX52" fmla="*/ 3722478 w 4341314"/>
              <a:gd name="connsiteY52" fmla="*/ 240146 h 831273"/>
              <a:gd name="connsiteX53" fmla="*/ 3759423 w 4341314"/>
              <a:gd name="connsiteY53" fmla="*/ 230909 h 831273"/>
              <a:gd name="connsiteX54" fmla="*/ 3787132 w 4341314"/>
              <a:gd name="connsiteY54" fmla="*/ 212436 h 831273"/>
              <a:gd name="connsiteX55" fmla="*/ 3814841 w 4341314"/>
              <a:gd name="connsiteY55" fmla="*/ 203200 h 831273"/>
              <a:gd name="connsiteX56" fmla="*/ 3907205 w 4341314"/>
              <a:gd name="connsiteY56" fmla="*/ 138546 h 831273"/>
              <a:gd name="connsiteX57" fmla="*/ 3962623 w 4341314"/>
              <a:gd name="connsiteY57" fmla="*/ 110836 h 831273"/>
              <a:gd name="connsiteX58" fmla="*/ 4018041 w 4341314"/>
              <a:gd name="connsiteY58" fmla="*/ 92364 h 831273"/>
              <a:gd name="connsiteX59" fmla="*/ 4073459 w 4341314"/>
              <a:gd name="connsiteY59" fmla="*/ 64655 h 831273"/>
              <a:gd name="connsiteX60" fmla="*/ 4128878 w 4341314"/>
              <a:gd name="connsiteY60" fmla="*/ 46182 h 831273"/>
              <a:gd name="connsiteX61" fmla="*/ 4212005 w 4341314"/>
              <a:gd name="connsiteY61" fmla="*/ 18473 h 831273"/>
              <a:gd name="connsiteX62" fmla="*/ 4239714 w 4341314"/>
              <a:gd name="connsiteY62" fmla="*/ 9236 h 831273"/>
              <a:gd name="connsiteX63" fmla="*/ 4341314 w 4341314"/>
              <a:gd name="connsiteY63" fmla="*/ 0 h 8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341314" h="831273">
                <a:moveTo>
                  <a:pt x="18696" y="230909"/>
                </a:moveTo>
                <a:cubicBezTo>
                  <a:pt x="12538" y="246303"/>
                  <a:pt x="1873" y="260593"/>
                  <a:pt x="223" y="277091"/>
                </a:cubicBezTo>
                <a:cubicBezTo>
                  <a:pt x="-1339" y="292712"/>
                  <a:pt x="5651" y="308043"/>
                  <a:pt x="9459" y="323273"/>
                </a:cubicBezTo>
                <a:cubicBezTo>
                  <a:pt x="17202" y="354243"/>
                  <a:pt x="32714" y="383473"/>
                  <a:pt x="55641" y="406400"/>
                </a:cubicBezTo>
                <a:cubicBezTo>
                  <a:pt x="64877" y="415636"/>
                  <a:pt x="73039" y="426090"/>
                  <a:pt x="83350" y="434109"/>
                </a:cubicBezTo>
                <a:cubicBezTo>
                  <a:pt x="100875" y="447740"/>
                  <a:pt x="138769" y="471055"/>
                  <a:pt x="138769" y="471055"/>
                </a:cubicBezTo>
                <a:cubicBezTo>
                  <a:pt x="144926" y="480291"/>
                  <a:pt x="148887" y="491454"/>
                  <a:pt x="157241" y="498764"/>
                </a:cubicBezTo>
                <a:cubicBezTo>
                  <a:pt x="179227" y="518002"/>
                  <a:pt x="262690" y="566690"/>
                  <a:pt x="286550" y="572655"/>
                </a:cubicBezTo>
                <a:cubicBezTo>
                  <a:pt x="298865" y="575734"/>
                  <a:pt x="311337" y="578243"/>
                  <a:pt x="323496" y="581891"/>
                </a:cubicBezTo>
                <a:cubicBezTo>
                  <a:pt x="342147" y="587486"/>
                  <a:pt x="360441" y="594206"/>
                  <a:pt x="378914" y="600364"/>
                </a:cubicBezTo>
                <a:lnTo>
                  <a:pt x="406623" y="609600"/>
                </a:lnTo>
                <a:cubicBezTo>
                  <a:pt x="434512" y="628193"/>
                  <a:pt x="444361" y="637508"/>
                  <a:pt x="480514" y="646546"/>
                </a:cubicBezTo>
                <a:cubicBezTo>
                  <a:pt x="623613" y="682320"/>
                  <a:pt x="485636" y="636075"/>
                  <a:pt x="582114" y="665018"/>
                </a:cubicBezTo>
                <a:cubicBezTo>
                  <a:pt x="600765" y="670613"/>
                  <a:pt x="618641" y="678769"/>
                  <a:pt x="637532" y="683491"/>
                </a:cubicBezTo>
                <a:cubicBezTo>
                  <a:pt x="649847" y="686570"/>
                  <a:pt x="662319" y="689079"/>
                  <a:pt x="674478" y="692727"/>
                </a:cubicBezTo>
                <a:cubicBezTo>
                  <a:pt x="693129" y="698322"/>
                  <a:pt x="711423" y="705042"/>
                  <a:pt x="729896" y="711200"/>
                </a:cubicBezTo>
                <a:cubicBezTo>
                  <a:pt x="739132" y="714279"/>
                  <a:pt x="748058" y="718527"/>
                  <a:pt x="757605" y="720436"/>
                </a:cubicBezTo>
                <a:cubicBezTo>
                  <a:pt x="788393" y="726594"/>
                  <a:pt x="819509" y="731293"/>
                  <a:pt x="849969" y="738909"/>
                </a:cubicBezTo>
                <a:cubicBezTo>
                  <a:pt x="862284" y="741988"/>
                  <a:pt x="874708" y="744659"/>
                  <a:pt x="886914" y="748146"/>
                </a:cubicBezTo>
                <a:cubicBezTo>
                  <a:pt x="896275" y="750821"/>
                  <a:pt x="905020" y="755781"/>
                  <a:pt x="914623" y="757382"/>
                </a:cubicBezTo>
                <a:cubicBezTo>
                  <a:pt x="942123" y="761965"/>
                  <a:pt x="970061" y="763360"/>
                  <a:pt x="997750" y="766618"/>
                </a:cubicBezTo>
                <a:lnTo>
                  <a:pt x="1071641" y="775855"/>
                </a:lnTo>
                <a:cubicBezTo>
                  <a:pt x="1093220" y="778732"/>
                  <a:pt x="1114615" y="783120"/>
                  <a:pt x="1136296" y="785091"/>
                </a:cubicBezTo>
                <a:cubicBezTo>
                  <a:pt x="1182390" y="789281"/>
                  <a:pt x="1228659" y="791248"/>
                  <a:pt x="1274841" y="794327"/>
                </a:cubicBezTo>
                <a:cubicBezTo>
                  <a:pt x="1379235" y="815207"/>
                  <a:pt x="1250591" y="790864"/>
                  <a:pt x="1404150" y="812800"/>
                </a:cubicBezTo>
                <a:cubicBezTo>
                  <a:pt x="1419691" y="815020"/>
                  <a:pt x="1434687" y="820732"/>
                  <a:pt x="1450332" y="822036"/>
                </a:cubicBezTo>
                <a:cubicBezTo>
                  <a:pt x="1508708" y="826901"/>
                  <a:pt x="1567326" y="828194"/>
                  <a:pt x="1625823" y="831273"/>
                </a:cubicBezTo>
                <a:lnTo>
                  <a:pt x="2244659" y="812800"/>
                </a:lnTo>
                <a:cubicBezTo>
                  <a:pt x="2294434" y="810886"/>
                  <a:pt x="2368387" y="800798"/>
                  <a:pt x="2420150" y="794327"/>
                </a:cubicBezTo>
                <a:cubicBezTo>
                  <a:pt x="2438623" y="788170"/>
                  <a:pt x="2456678" y="780578"/>
                  <a:pt x="2475569" y="775855"/>
                </a:cubicBezTo>
                <a:lnTo>
                  <a:pt x="2549459" y="757382"/>
                </a:lnTo>
                <a:cubicBezTo>
                  <a:pt x="2615309" y="724457"/>
                  <a:pt x="2557861" y="748313"/>
                  <a:pt x="2651059" y="729673"/>
                </a:cubicBezTo>
                <a:cubicBezTo>
                  <a:pt x="2678132" y="724258"/>
                  <a:pt x="2689433" y="713227"/>
                  <a:pt x="2715714" y="701964"/>
                </a:cubicBezTo>
                <a:cubicBezTo>
                  <a:pt x="2737868" y="692469"/>
                  <a:pt x="2756923" y="690190"/>
                  <a:pt x="2780369" y="683491"/>
                </a:cubicBezTo>
                <a:cubicBezTo>
                  <a:pt x="2789730" y="680816"/>
                  <a:pt x="2798842" y="677334"/>
                  <a:pt x="2808078" y="674255"/>
                </a:cubicBezTo>
                <a:cubicBezTo>
                  <a:pt x="2852040" y="644947"/>
                  <a:pt x="2818510" y="662813"/>
                  <a:pt x="2872732" y="646546"/>
                </a:cubicBezTo>
                <a:cubicBezTo>
                  <a:pt x="2891383" y="640951"/>
                  <a:pt x="2928150" y="628073"/>
                  <a:pt x="2928150" y="628073"/>
                </a:cubicBezTo>
                <a:cubicBezTo>
                  <a:pt x="3000329" y="573940"/>
                  <a:pt x="2933135" y="618250"/>
                  <a:pt x="2992805" y="591127"/>
                </a:cubicBezTo>
                <a:cubicBezTo>
                  <a:pt x="3017874" y="579732"/>
                  <a:pt x="3040572" y="562890"/>
                  <a:pt x="3066696" y="554182"/>
                </a:cubicBezTo>
                <a:lnTo>
                  <a:pt x="3122114" y="535709"/>
                </a:lnTo>
                <a:cubicBezTo>
                  <a:pt x="3131350" y="526473"/>
                  <a:pt x="3138405" y="514344"/>
                  <a:pt x="3149823" y="508000"/>
                </a:cubicBezTo>
                <a:cubicBezTo>
                  <a:pt x="3166845" y="498544"/>
                  <a:pt x="3189039" y="500328"/>
                  <a:pt x="3205241" y="489527"/>
                </a:cubicBezTo>
                <a:cubicBezTo>
                  <a:pt x="3284646" y="436593"/>
                  <a:pt x="3184183" y="500055"/>
                  <a:pt x="3260659" y="461818"/>
                </a:cubicBezTo>
                <a:cubicBezTo>
                  <a:pt x="3270588" y="456854"/>
                  <a:pt x="3278440" y="448310"/>
                  <a:pt x="3288369" y="443346"/>
                </a:cubicBezTo>
                <a:cubicBezTo>
                  <a:pt x="3297077" y="438992"/>
                  <a:pt x="3307567" y="438837"/>
                  <a:pt x="3316078" y="434109"/>
                </a:cubicBezTo>
                <a:cubicBezTo>
                  <a:pt x="3335485" y="423327"/>
                  <a:pt x="3349726" y="401518"/>
                  <a:pt x="3371496" y="397164"/>
                </a:cubicBezTo>
                <a:lnTo>
                  <a:pt x="3417678" y="387927"/>
                </a:lnTo>
                <a:cubicBezTo>
                  <a:pt x="3450202" y="366245"/>
                  <a:pt x="3474542" y="346709"/>
                  <a:pt x="3510041" y="332509"/>
                </a:cubicBezTo>
                <a:cubicBezTo>
                  <a:pt x="3528120" y="325277"/>
                  <a:pt x="3546986" y="320194"/>
                  <a:pt x="3565459" y="314036"/>
                </a:cubicBezTo>
                <a:cubicBezTo>
                  <a:pt x="3574696" y="310957"/>
                  <a:pt x="3584461" y="309154"/>
                  <a:pt x="3593169" y="304800"/>
                </a:cubicBezTo>
                <a:cubicBezTo>
                  <a:pt x="3715688" y="243539"/>
                  <a:pt x="3562700" y="317858"/>
                  <a:pt x="3657823" y="277091"/>
                </a:cubicBezTo>
                <a:cubicBezTo>
                  <a:pt x="3670479" y="271667"/>
                  <a:pt x="3682814" y="265449"/>
                  <a:pt x="3694769" y="258618"/>
                </a:cubicBezTo>
                <a:cubicBezTo>
                  <a:pt x="3704407" y="253111"/>
                  <a:pt x="3712275" y="244519"/>
                  <a:pt x="3722478" y="240146"/>
                </a:cubicBezTo>
                <a:cubicBezTo>
                  <a:pt x="3734146" y="235146"/>
                  <a:pt x="3747108" y="233988"/>
                  <a:pt x="3759423" y="230909"/>
                </a:cubicBezTo>
                <a:cubicBezTo>
                  <a:pt x="3768659" y="224751"/>
                  <a:pt x="3777203" y="217400"/>
                  <a:pt x="3787132" y="212436"/>
                </a:cubicBezTo>
                <a:cubicBezTo>
                  <a:pt x="3795840" y="208082"/>
                  <a:pt x="3806388" y="208030"/>
                  <a:pt x="3814841" y="203200"/>
                </a:cubicBezTo>
                <a:cubicBezTo>
                  <a:pt x="3844350" y="186338"/>
                  <a:pt x="3875319" y="149175"/>
                  <a:pt x="3907205" y="138546"/>
                </a:cubicBezTo>
                <a:cubicBezTo>
                  <a:pt x="4008280" y="104852"/>
                  <a:pt x="3855170" y="158592"/>
                  <a:pt x="3962623" y="110836"/>
                </a:cubicBezTo>
                <a:cubicBezTo>
                  <a:pt x="3980417" y="102928"/>
                  <a:pt x="3999568" y="98522"/>
                  <a:pt x="4018041" y="92364"/>
                </a:cubicBezTo>
                <a:cubicBezTo>
                  <a:pt x="4119090" y="58681"/>
                  <a:pt x="3966037" y="112397"/>
                  <a:pt x="4073459" y="64655"/>
                </a:cubicBezTo>
                <a:cubicBezTo>
                  <a:pt x="4091253" y="56747"/>
                  <a:pt x="4128878" y="46182"/>
                  <a:pt x="4128878" y="46182"/>
                </a:cubicBezTo>
                <a:cubicBezTo>
                  <a:pt x="4177087" y="14042"/>
                  <a:pt x="4137340" y="35066"/>
                  <a:pt x="4212005" y="18473"/>
                </a:cubicBezTo>
                <a:cubicBezTo>
                  <a:pt x="4221509" y="16361"/>
                  <a:pt x="4230076" y="10613"/>
                  <a:pt x="4239714" y="9236"/>
                </a:cubicBezTo>
                <a:cubicBezTo>
                  <a:pt x="4273379" y="4427"/>
                  <a:pt x="4341314" y="0"/>
                  <a:pt x="4341314" y="0"/>
                </a:cubicBezTo>
              </a:path>
            </a:pathLst>
          </a:custGeom>
          <a:noFill/>
          <a:ln w="76200">
            <a:solidFill>
              <a:srgbClr val="CC0066"/>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9010779" y="3472874"/>
            <a:ext cx="2032520" cy="2429163"/>
          </a:xfrm>
          <a:custGeom>
            <a:avLst/>
            <a:gdLst>
              <a:gd name="connsiteX0" fmla="*/ 2032520 w 2032520"/>
              <a:gd name="connsiteY0" fmla="*/ 2429163 h 2429163"/>
              <a:gd name="connsiteX1" fmla="*/ 1977102 w 2032520"/>
              <a:gd name="connsiteY1" fmla="*/ 2401454 h 2429163"/>
              <a:gd name="connsiteX2" fmla="*/ 1893975 w 2032520"/>
              <a:gd name="connsiteY2" fmla="*/ 2382982 h 2429163"/>
              <a:gd name="connsiteX3" fmla="*/ 1838557 w 2032520"/>
              <a:gd name="connsiteY3" fmla="*/ 2364509 h 2429163"/>
              <a:gd name="connsiteX4" fmla="*/ 1801611 w 2032520"/>
              <a:gd name="connsiteY4" fmla="*/ 2355272 h 2429163"/>
              <a:gd name="connsiteX5" fmla="*/ 1736957 w 2032520"/>
              <a:gd name="connsiteY5" fmla="*/ 2309091 h 2429163"/>
              <a:gd name="connsiteX6" fmla="*/ 1700011 w 2032520"/>
              <a:gd name="connsiteY6" fmla="*/ 2299854 h 2429163"/>
              <a:gd name="connsiteX7" fmla="*/ 1672302 w 2032520"/>
              <a:gd name="connsiteY7" fmla="*/ 2290618 h 2429163"/>
              <a:gd name="connsiteX8" fmla="*/ 1607647 w 2032520"/>
              <a:gd name="connsiteY8" fmla="*/ 2262909 h 2429163"/>
              <a:gd name="connsiteX9" fmla="*/ 1579938 w 2032520"/>
              <a:gd name="connsiteY9" fmla="*/ 2244436 h 2429163"/>
              <a:gd name="connsiteX10" fmla="*/ 1515284 w 2032520"/>
              <a:gd name="connsiteY10" fmla="*/ 2225963 h 2429163"/>
              <a:gd name="connsiteX11" fmla="*/ 1459866 w 2032520"/>
              <a:gd name="connsiteY11" fmla="*/ 2198254 h 2429163"/>
              <a:gd name="connsiteX12" fmla="*/ 1422920 w 2032520"/>
              <a:gd name="connsiteY12" fmla="*/ 2170545 h 2429163"/>
              <a:gd name="connsiteX13" fmla="*/ 1367502 w 2032520"/>
              <a:gd name="connsiteY13" fmla="*/ 2124363 h 2429163"/>
              <a:gd name="connsiteX14" fmla="*/ 1330557 w 2032520"/>
              <a:gd name="connsiteY14" fmla="*/ 2115127 h 2429163"/>
              <a:gd name="connsiteX15" fmla="*/ 1302847 w 2032520"/>
              <a:gd name="connsiteY15" fmla="*/ 2105891 h 2429163"/>
              <a:gd name="connsiteX16" fmla="*/ 1265902 w 2032520"/>
              <a:gd name="connsiteY16" fmla="*/ 2096654 h 2429163"/>
              <a:gd name="connsiteX17" fmla="*/ 1201247 w 2032520"/>
              <a:gd name="connsiteY17" fmla="*/ 2068945 h 2429163"/>
              <a:gd name="connsiteX18" fmla="*/ 1173538 w 2032520"/>
              <a:gd name="connsiteY18" fmla="*/ 2059709 h 2429163"/>
              <a:gd name="connsiteX19" fmla="*/ 1108884 w 2032520"/>
              <a:gd name="connsiteY19" fmla="*/ 2022763 h 2429163"/>
              <a:gd name="connsiteX20" fmla="*/ 1081175 w 2032520"/>
              <a:gd name="connsiteY20" fmla="*/ 2013527 h 2429163"/>
              <a:gd name="connsiteX21" fmla="*/ 1016520 w 2032520"/>
              <a:gd name="connsiteY21" fmla="*/ 1985818 h 2429163"/>
              <a:gd name="connsiteX22" fmla="*/ 951866 w 2032520"/>
              <a:gd name="connsiteY22" fmla="*/ 1976582 h 2429163"/>
              <a:gd name="connsiteX23" fmla="*/ 896447 w 2032520"/>
              <a:gd name="connsiteY23" fmla="*/ 1948872 h 2429163"/>
              <a:gd name="connsiteX24" fmla="*/ 868738 w 2032520"/>
              <a:gd name="connsiteY24" fmla="*/ 1939636 h 2429163"/>
              <a:gd name="connsiteX25" fmla="*/ 757902 w 2032520"/>
              <a:gd name="connsiteY25" fmla="*/ 1865745 h 2429163"/>
              <a:gd name="connsiteX26" fmla="*/ 730193 w 2032520"/>
              <a:gd name="connsiteY26" fmla="*/ 1847272 h 2429163"/>
              <a:gd name="connsiteX27" fmla="*/ 693247 w 2032520"/>
              <a:gd name="connsiteY27" fmla="*/ 1819563 h 2429163"/>
              <a:gd name="connsiteX28" fmla="*/ 665538 w 2032520"/>
              <a:gd name="connsiteY28" fmla="*/ 1810327 h 2429163"/>
              <a:gd name="connsiteX29" fmla="*/ 619357 w 2032520"/>
              <a:gd name="connsiteY29" fmla="*/ 1764145 h 2429163"/>
              <a:gd name="connsiteX30" fmla="*/ 573175 w 2032520"/>
              <a:gd name="connsiteY30" fmla="*/ 1708727 h 2429163"/>
              <a:gd name="connsiteX31" fmla="*/ 545466 w 2032520"/>
              <a:gd name="connsiteY31" fmla="*/ 1681018 h 2429163"/>
              <a:gd name="connsiteX32" fmla="*/ 526993 w 2032520"/>
              <a:gd name="connsiteY32" fmla="*/ 1644072 h 2429163"/>
              <a:gd name="connsiteX33" fmla="*/ 508520 w 2032520"/>
              <a:gd name="connsiteY33" fmla="*/ 1616363 h 2429163"/>
              <a:gd name="connsiteX34" fmla="*/ 453102 w 2032520"/>
              <a:gd name="connsiteY34" fmla="*/ 1514763 h 2429163"/>
              <a:gd name="connsiteX35" fmla="*/ 434629 w 2032520"/>
              <a:gd name="connsiteY35" fmla="*/ 1459345 h 2429163"/>
              <a:gd name="connsiteX36" fmla="*/ 425393 w 2032520"/>
              <a:gd name="connsiteY36" fmla="*/ 1422400 h 2429163"/>
              <a:gd name="connsiteX37" fmla="*/ 406920 w 2032520"/>
              <a:gd name="connsiteY37" fmla="*/ 1385454 h 2429163"/>
              <a:gd name="connsiteX38" fmla="*/ 397684 w 2032520"/>
              <a:gd name="connsiteY38" fmla="*/ 1357745 h 2429163"/>
              <a:gd name="connsiteX39" fmla="*/ 360738 w 2032520"/>
              <a:gd name="connsiteY39" fmla="*/ 1302327 h 2429163"/>
              <a:gd name="connsiteX40" fmla="*/ 342266 w 2032520"/>
              <a:gd name="connsiteY40" fmla="*/ 1274618 h 2429163"/>
              <a:gd name="connsiteX41" fmla="*/ 333029 w 2032520"/>
              <a:gd name="connsiteY41" fmla="*/ 1246909 h 2429163"/>
              <a:gd name="connsiteX42" fmla="*/ 296084 w 2032520"/>
              <a:gd name="connsiteY42" fmla="*/ 1182254 h 2429163"/>
              <a:gd name="connsiteX43" fmla="*/ 286847 w 2032520"/>
              <a:gd name="connsiteY43" fmla="*/ 1154545 h 2429163"/>
              <a:gd name="connsiteX44" fmla="*/ 268375 w 2032520"/>
              <a:gd name="connsiteY44" fmla="*/ 1126836 h 2429163"/>
              <a:gd name="connsiteX45" fmla="*/ 249902 w 2032520"/>
              <a:gd name="connsiteY45" fmla="*/ 1071418 h 2429163"/>
              <a:gd name="connsiteX46" fmla="*/ 240666 w 2032520"/>
              <a:gd name="connsiteY46" fmla="*/ 1043709 h 2429163"/>
              <a:gd name="connsiteX47" fmla="*/ 222193 w 2032520"/>
              <a:gd name="connsiteY47" fmla="*/ 1016000 h 2429163"/>
              <a:gd name="connsiteX48" fmla="*/ 203720 w 2032520"/>
              <a:gd name="connsiteY48" fmla="*/ 951345 h 2429163"/>
              <a:gd name="connsiteX49" fmla="*/ 194484 w 2032520"/>
              <a:gd name="connsiteY49" fmla="*/ 905163 h 2429163"/>
              <a:gd name="connsiteX50" fmla="*/ 176011 w 2032520"/>
              <a:gd name="connsiteY50" fmla="*/ 849745 h 2429163"/>
              <a:gd name="connsiteX51" fmla="*/ 166775 w 2032520"/>
              <a:gd name="connsiteY51" fmla="*/ 822036 h 2429163"/>
              <a:gd name="connsiteX52" fmla="*/ 157538 w 2032520"/>
              <a:gd name="connsiteY52" fmla="*/ 775854 h 2429163"/>
              <a:gd name="connsiteX53" fmla="*/ 148302 w 2032520"/>
              <a:gd name="connsiteY53" fmla="*/ 748145 h 2429163"/>
              <a:gd name="connsiteX54" fmla="*/ 139066 w 2032520"/>
              <a:gd name="connsiteY54" fmla="*/ 711200 h 2429163"/>
              <a:gd name="connsiteX55" fmla="*/ 120593 w 2032520"/>
              <a:gd name="connsiteY55" fmla="*/ 655782 h 2429163"/>
              <a:gd name="connsiteX56" fmla="*/ 102120 w 2032520"/>
              <a:gd name="connsiteY56" fmla="*/ 600363 h 2429163"/>
              <a:gd name="connsiteX57" fmla="*/ 83647 w 2032520"/>
              <a:gd name="connsiteY57" fmla="*/ 535709 h 2429163"/>
              <a:gd name="connsiteX58" fmla="*/ 74411 w 2032520"/>
              <a:gd name="connsiteY58" fmla="*/ 508000 h 2429163"/>
              <a:gd name="connsiteX59" fmla="*/ 65175 w 2032520"/>
              <a:gd name="connsiteY59" fmla="*/ 471054 h 2429163"/>
              <a:gd name="connsiteX60" fmla="*/ 46702 w 2032520"/>
              <a:gd name="connsiteY60" fmla="*/ 443345 h 2429163"/>
              <a:gd name="connsiteX61" fmla="*/ 18993 w 2032520"/>
              <a:gd name="connsiteY61" fmla="*/ 258618 h 2429163"/>
              <a:gd name="connsiteX62" fmla="*/ 520 w 2032520"/>
              <a:gd name="connsiteY62" fmla="*/ 73891 h 2429163"/>
              <a:gd name="connsiteX63" fmla="*/ 520 w 2032520"/>
              <a:gd name="connsiteY63" fmla="*/ 0 h 242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032520" h="2429163">
                <a:moveTo>
                  <a:pt x="2032520" y="2429163"/>
                </a:moveTo>
                <a:cubicBezTo>
                  <a:pt x="2014047" y="2419927"/>
                  <a:pt x="1996278" y="2409124"/>
                  <a:pt x="1977102" y="2401454"/>
                </a:cubicBezTo>
                <a:cubicBezTo>
                  <a:pt x="1959328" y="2394345"/>
                  <a:pt x="1910060" y="2387369"/>
                  <a:pt x="1893975" y="2382982"/>
                </a:cubicBezTo>
                <a:cubicBezTo>
                  <a:pt x="1875189" y="2377859"/>
                  <a:pt x="1857208" y="2370104"/>
                  <a:pt x="1838557" y="2364509"/>
                </a:cubicBezTo>
                <a:cubicBezTo>
                  <a:pt x="1826398" y="2360861"/>
                  <a:pt x="1813926" y="2358351"/>
                  <a:pt x="1801611" y="2355272"/>
                </a:cubicBezTo>
                <a:cubicBezTo>
                  <a:pt x="1797401" y="2352115"/>
                  <a:pt x="1747465" y="2313594"/>
                  <a:pt x="1736957" y="2309091"/>
                </a:cubicBezTo>
                <a:cubicBezTo>
                  <a:pt x="1725289" y="2304090"/>
                  <a:pt x="1712217" y="2303341"/>
                  <a:pt x="1700011" y="2299854"/>
                </a:cubicBezTo>
                <a:cubicBezTo>
                  <a:pt x="1690650" y="2297179"/>
                  <a:pt x="1681538" y="2293697"/>
                  <a:pt x="1672302" y="2290618"/>
                </a:cubicBezTo>
                <a:cubicBezTo>
                  <a:pt x="1602737" y="2244241"/>
                  <a:pt x="1691148" y="2298695"/>
                  <a:pt x="1607647" y="2262909"/>
                </a:cubicBezTo>
                <a:cubicBezTo>
                  <a:pt x="1597444" y="2258536"/>
                  <a:pt x="1590141" y="2248809"/>
                  <a:pt x="1579938" y="2244436"/>
                </a:cubicBezTo>
                <a:cubicBezTo>
                  <a:pt x="1538482" y="2226669"/>
                  <a:pt x="1551251" y="2243946"/>
                  <a:pt x="1515284" y="2225963"/>
                </a:cubicBezTo>
                <a:cubicBezTo>
                  <a:pt x="1443664" y="2190153"/>
                  <a:pt x="1529514" y="2221472"/>
                  <a:pt x="1459866" y="2198254"/>
                </a:cubicBezTo>
                <a:cubicBezTo>
                  <a:pt x="1447551" y="2189018"/>
                  <a:pt x="1434608" y="2180563"/>
                  <a:pt x="1422920" y="2170545"/>
                </a:cubicBezTo>
                <a:cubicBezTo>
                  <a:pt x="1400728" y="2151524"/>
                  <a:pt x="1394720" y="2136028"/>
                  <a:pt x="1367502" y="2124363"/>
                </a:cubicBezTo>
                <a:cubicBezTo>
                  <a:pt x="1355834" y="2119363"/>
                  <a:pt x="1342763" y="2118614"/>
                  <a:pt x="1330557" y="2115127"/>
                </a:cubicBezTo>
                <a:cubicBezTo>
                  <a:pt x="1321195" y="2112452"/>
                  <a:pt x="1312209" y="2108566"/>
                  <a:pt x="1302847" y="2105891"/>
                </a:cubicBezTo>
                <a:cubicBezTo>
                  <a:pt x="1290641" y="2102404"/>
                  <a:pt x="1278108" y="2100141"/>
                  <a:pt x="1265902" y="2096654"/>
                </a:cubicBezTo>
                <a:cubicBezTo>
                  <a:pt x="1222574" y="2084274"/>
                  <a:pt x="1250517" y="2090061"/>
                  <a:pt x="1201247" y="2068945"/>
                </a:cubicBezTo>
                <a:cubicBezTo>
                  <a:pt x="1192298" y="2065110"/>
                  <a:pt x="1182487" y="2063544"/>
                  <a:pt x="1173538" y="2059709"/>
                </a:cubicBezTo>
                <a:cubicBezTo>
                  <a:pt x="1060187" y="2011130"/>
                  <a:pt x="1201646" y="2069144"/>
                  <a:pt x="1108884" y="2022763"/>
                </a:cubicBezTo>
                <a:cubicBezTo>
                  <a:pt x="1100176" y="2018409"/>
                  <a:pt x="1090124" y="2017362"/>
                  <a:pt x="1081175" y="2013527"/>
                </a:cubicBezTo>
                <a:cubicBezTo>
                  <a:pt x="1054887" y="2002261"/>
                  <a:pt x="1043598" y="1991233"/>
                  <a:pt x="1016520" y="1985818"/>
                </a:cubicBezTo>
                <a:cubicBezTo>
                  <a:pt x="995173" y="1981549"/>
                  <a:pt x="973417" y="1979661"/>
                  <a:pt x="951866" y="1976582"/>
                </a:cubicBezTo>
                <a:cubicBezTo>
                  <a:pt x="882213" y="1953363"/>
                  <a:pt x="968075" y="1984685"/>
                  <a:pt x="896447" y="1948872"/>
                </a:cubicBezTo>
                <a:cubicBezTo>
                  <a:pt x="887739" y="1944518"/>
                  <a:pt x="877974" y="1942715"/>
                  <a:pt x="868738" y="1939636"/>
                </a:cubicBezTo>
                <a:lnTo>
                  <a:pt x="757902" y="1865745"/>
                </a:lnTo>
                <a:cubicBezTo>
                  <a:pt x="748666" y="1859587"/>
                  <a:pt x="739074" y="1853932"/>
                  <a:pt x="730193" y="1847272"/>
                </a:cubicBezTo>
                <a:cubicBezTo>
                  <a:pt x="717878" y="1838036"/>
                  <a:pt x="706613" y="1827200"/>
                  <a:pt x="693247" y="1819563"/>
                </a:cubicBezTo>
                <a:cubicBezTo>
                  <a:pt x="684794" y="1814733"/>
                  <a:pt x="674774" y="1813406"/>
                  <a:pt x="665538" y="1810327"/>
                </a:cubicBezTo>
                <a:cubicBezTo>
                  <a:pt x="631674" y="1759530"/>
                  <a:pt x="665536" y="1802627"/>
                  <a:pt x="619357" y="1764145"/>
                </a:cubicBezTo>
                <a:cubicBezTo>
                  <a:pt x="575196" y="1727344"/>
                  <a:pt x="606203" y="1748361"/>
                  <a:pt x="573175" y="1708727"/>
                </a:cubicBezTo>
                <a:cubicBezTo>
                  <a:pt x="564813" y="1698692"/>
                  <a:pt x="553058" y="1691647"/>
                  <a:pt x="545466" y="1681018"/>
                </a:cubicBezTo>
                <a:cubicBezTo>
                  <a:pt x="537463" y="1669814"/>
                  <a:pt x="533824" y="1656027"/>
                  <a:pt x="526993" y="1644072"/>
                </a:cubicBezTo>
                <a:cubicBezTo>
                  <a:pt x="521485" y="1634434"/>
                  <a:pt x="513836" y="1626108"/>
                  <a:pt x="508520" y="1616363"/>
                </a:cubicBezTo>
                <a:cubicBezTo>
                  <a:pt x="445655" y="1501111"/>
                  <a:pt x="495298" y="1578055"/>
                  <a:pt x="453102" y="1514763"/>
                </a:cubicBezTo>
                <a:cubicBezTo>
                  <a:pt x="446944" y="1496290"/>
                  <a:pt x="439352" y="1478236"/>
                  <a:pt x="434629" y="1459345"/>
                </a:cubicBezTo>
                <a:cubicBezTo>
                  <a:pt x="431550" y="1447030"/>
                  <a:pt x="429850" y="1434286"/>
                  <a:pt x="425393" y="1422400"/>
                </a:cubicBezTo>
                <a:cubicBezTo>
                  <a:pt x="420558" y="1409508"/>
                  <a:pt x="412344" y="1398110"/>
                  <a:pt x="406920" y="1385454"/>
                </a:cubicBezTo>
                <a:cubicBezTo>
                  <a:pt x="403085" y="1376505"/>
                  <a:pt x="402412" y="1366256"/>
                  <a:pt x="397684" y="1357745"/>
                </a:cubicBezTo>
                <a:cubicBezTo>
                  <a:pt x="386902" y="1338337"/>
                  <a:pt x="373053" y="1320800"/>
                  <a:pt x="360738" y="1302327"/>
                </a:cubicBezTo>
                <a:cubicBezTo>
                  <a:pt x="354581" y="1293091"/>
                  <a:pt x="345777" y="1285149"/>
                  <a:pt x="342266" y="1274618"/>
                </a:cubicBezTo>
                <a:cubicBezTo>
                  <a:pt x="339187" y="1265382"/>
                  <a:pt x="337383" y="1255617"/>
                  <a:pt x="333029" y="1246909"/>
                </a:cubicBezTo>
                <a:cubicBezTo>
                  <a:pt x="286648" y="1154147"/>
                  <a:pt x="344666" y="1295609"/>
                  <a:pt x="296084" y="1182254"/>
                </a:cubicBezTo>
                <a:cubicBezTo>
                  <a:pt x="292249" y="1173305"/>
                  <a:pt x="291201" y="1163253"/>
                  <a:pt x="286847" y="1154545"/>
                </a:cubicBezTo>
                <a:cubicBezTo>
                  <a:pt x="281883" y="1144616"/>
                  <a:pt x="272883" y="1136980"/>
                  <a:pt x="268375" y="1126836"/>
                </a:cubicBezTo>
                <a:cubicBezTo>
                  <a:pt x="260467" y="1109042"/>
                  <a:pt x="256060" y="1089891"/>
                  <a:pt x="249902" y="1071418"/>
                </a:cubicBezTo>
                <a:cubicBezTo>
                  <a:pt x="246823" y="1062182"/>
                  <a:pt x="246067" y="1051810"/>
                  <a:pt x="240666" y="1043709"/>
                </a:cubicBezTo>
                <a:lnTo>
                  <a:pt x="222193" y="1016000"/>
                </a:lnTo>
                <a:cubicBezTo>
                  <a:pt x="211909" y="985148"/>
                  <a:pt x="211450" y="986132"/>
                  <a:pt x="203720" y="951345"/>
                </a:cubicBezTo>
                <a:cubicBezTo>
                  <a:pt x="200314" y="936020"/>
                  <a:pt x="198615" y="920309"/>
                  <a:pt x="194484" y="905163"/>
                </a:cubicBezTo>
                <a:cubicBezTo>
                  <a:pt x="189361" y="886377"/>
                  <a:pt x="182169" y="868218"/>
                  <a:pt x="176011" y="849745"/>
                </a:cubicBezTo>
                <a:cubicBezTo>
                  <a:pt x="172932" y="840509"/>
                  <a:pt x="168684" y="831583"/>
                  <a:pt x="166775" y="822036"/>
                </a:cubicBezTo>
                <a:cubicBezTo>
                  <a:pt x="163696" y="806642"/>
                  <a:pt x="161346" y="791084"/>
                  <a:pt x="157538" y="775854"/>
                </a:cubicBezTo>
                <a:cubicBezTo>
                  <a:pt x="155177" y="766409"/>
                  <a:pt x="150977" y="757506"/>
                  <a:pt x="148302" y="748145"/>
                </a:cubicBezTo>
                <a:cubicBezTo>
                  <a:pt x="144815" y="735939"/>
                  <a:pt x="142714" y="723359"/>
                  <a:pt x="139066" y="711200"/>
                </a:cubicBezTo>
                <a:cubicBezTo>
                  <a:pt x="133471" y="692549"/>
                  <a:pt x="126751" y="674255"/>
                  <a:pt x="120593" y="655782"/>
                </a:cubicBezTo>
                <a:lnTo>
                  <a:pt x="102120" y="600363"/>
                </a:lnTo>
                <a:cubicBezTo>
                  <a:pt x="79982" y="533951"/>
                  <a:pt x="106833" y="616859"/>
                  <a:pt x="83647" y="535709"/>
                </a:cubicBezTo>
                <a:cubicBezTo>
                  <a:pt x="80972" y="526348"/>
                  <a:pt x="77086" y="517361"/>
                  <a:pt x="74411" y="508000"/>
                </a:cubicBezTo>
                <a:cubicBezTo>
                  <a:pt x="70924" y="495794"/>
                  <a:pt x="70175" y="482722"/>
                  <a:pt x="65175" y="471054"/>
                </a:cubicBezTo>
                <a:cubicBezTo>
                  <a:pt x="60802" y="460851"/>
                  <a:pt x="52860" y="452581"/>
                  <a:pt x="46702" y="443345"/>
                </a:cubicBezTo>
                <a:cubicBezTo>
                  <a:pt x="30310" y="344987"/>
                  <a:pt x="40111" y="406448"/>
                  <a:pt x="18993" y="258618"/>
                </a:cubicBezTo>
                <a:cubicBezTo>
                  <a:pt x="7461" y="177892"/>
                  <a:pt x="5194" y="172028"/>
                  <a:pt x="520" y="73891"/>
                </a:cubicBezTo>
                <a:cubicBezTo>
                  <a:pt x="-652" y="49289"/>
                  <a:pt x="520" y="24630"/>
                  <a:pt x="520" y="0"/>
                </a:cubicBezTo>
              </a:path>
            </a:pathLst>
          </a:custGeom>
          <a:noFill/>
          <a:ln w="76200">
            <a:solidFill>
              <a:srgbClr val="CC006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1 12"/>
          <p:cNvSpPr/>
          <p:nvPr/>
        </p:nvSpPr>
        <p:spPr>
          <a:xfrm>
            <a:off x="7467600" y="2691092"/>
            <a:ext cx="914400" cy="805934"/>
          </a:xfrm>
          <a:prstGeom prst="irregularSeal1">
            <a:avLst/>
          </a:prstGeom>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8584913" y="2856223"/>
            <a:ext cx="1066800" cy="708891"/>
          </a:xfrm>
          <a:prstGeom prst="irregularSeal1">
            <a:avLst/>
          </a:prstGeom>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207" y="1"/>
            <a:ext cx="3074712" cy="2215964"/>
          </a:xfrm>
          <a:prstGeom prst="rect">
            <a:avLst/>
          </a:prstGeom>
        </p:spPr>
      </p:pic>
      <p:sp>
        <p:nvSpPr>
          <p:cNvPr id="29" name="Rectangular Callout 28"/>
          <p:cNvSpPr/>
          <p:nvPr/>
        </p:nvSpPr>
        <p:spPr>
          <a:xfrm>
            <a:off x="6679913" y="1"/>
            <a:ext cx="1905000" cy="990600"/>
          </a:xfrm>
          <a:prstGeom prst="wedgeRectCallout">
            <a:avLst>
              <a:gd name="adj1" fmla="val 142692"/>
              <a:gd name="adj2" fmla="val 274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schemeClr val="tx1"/>
                </a:solidFill>
                <a:latin typeface="DFKai-SB" panose="03000509000000000000" pitchFamily="65" charset="-120"/>
                <a:ea typeface="DFKai-SB" panose="03000509000000000000" pitchFamily="65" charset="-120"/>
              </a:rPr>
              <a:t>烏孫王：博望侯太客氣了。禮物我收下，不過沒有計劃出兵匈奴。</a:t>
            </a:r>
            <a:endParaRPr lang="en-US" sz="1600" dirty="0">
              <a:solidFill>
                <a:schemeClr val="tx1"/>
              </a:solidFill>
              <a:latin typeface="DFKai-SB" panose="03000509000000000000" pitchFamily="65" charset="-120"/>
              <a:ea typeface="DFKai-SB" panose="03000509000000000000" pitchFamily="65" charset="-120"/>
            </a:endParaRPr>
          </a:p>
        </p:txBody>
      </p:sp>
      <p:sp>
        <p:nvSpPr>
          <p:cNvPr id="30" name="Rectangular Callout 29"/>
          <p:cNvSpPr/>
          <p:nvPr/>
        </p:nvSpPr>
        <p:spPr>
          <a:xfrm>
            <a:off x="11277600" y="50588"/>
            <a:ext cx="838200" cy="762000"/>
          </a:xfrm>
          <a:prstGeom prst="wedgeRectCallout">
            <a:avLst>
              <a:gd name="adj1" fmla="val -71522"/>
              <a:gd name="adj2" fmla="val 4674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DFKai-SB" panose="03000509000000000000" pitchFamily="65" charset="-120"/>
                <a:ea typeface="DFKai-SB" panose="03000509000000000000" pitchFamily="65" charset="-120"/>
              </a:rPr>
              <a:t>唉</a:t>
            </a:r>
            <a:r>
              <a:rPr lang="en-US" altLang="zh-CN" sz="1600" dirty="0">
                <a:solidFill>
                  <a:schemeClr val="tx1"/>
                </a:solidFill>
                <a:latin typeface="DFKai-SB" panose="03000509000000000000" pitchFamily="65" charset="-120"/>
                <a:ea typeface="DFKai-SB" panose="03000509000000000000" pitchFamily="65" charset="-120"/>
              </a:rPr>
              <a:t>!</a:t>
            </a:r>
            <a:r>
              <a:rPr lang="zh-CN" altLang="en-US" sz="1600" dirty="0">
                <a:solidFill>
                  <a:schemeClr val="tx1"/>
                </a:solidFill>
                <a:latin typeface="DFKai-SB" panose="03000509000000000000" pitchFamily="65" charset="-120"/>
                <a:ea typeface="DFKai-SB" panose="03000509000000000000" pitchFamily="65" charset="-120"/>
              </a:rPr>
              <a:t>又失敗了！</a:t>
            </a:r>
            <a:endParaRPr lang="en-US" sz="1600" dirty="0">
              <a:solidFill>
                <a:schemeClr val="tx1"/>
              </a:solidFill>
              <a:latin typeface="DFKai-SB" panose="03000509000000000000" pitchFamily="65" charset="-120"/>
              <a:ea typeface="DFKai-SB" panose="03000509000000000000" pitchFamily="65" charset="-120"/>
            </a:endParaRPr>
          </a:p>
        </p:txBody>
      </p:sp>
      <p:sp>
        <p:nvSpPr>
          <p:cNvPr id="3" name="Rectangle 2"/>
          <p:cNvSpPr/>
          <p:nvPr/>
        </p:nvSpPr>
        <p:spPr>
          <a:xfrm>
            <a:off x="0" y="1924528"/>
            <a:ext cx="6096000" cy="646331"/>
          </a:xfrm>
          <a:prstGeom prst="rect">
            <a:avLst/>
          </a:prstGeom>
        </p:spPr>
        <p:txBody>
          <a:bodyPr>
            <a:spAutoFit/>
          </a:bodyPr>
          <a:lstStyle/>
          <a:p>
            <a:r>
              <a:rPr lang="zh-TW" altLang="en-US" dirty="0">
                <a:solidFill>
                  <a:srgbClr val="FF0000"/>
                </a:solidFill>
                <a:latin typeface="文鼎行楷碑體" panose="02010609010101010101" pitchFamily="49" charset="-120"/>
                <a:ea typeface="文鼎行楷碑體" panose="02010609010101010101" pitchFamily="49" charset="-120"/>
                <a:cs typeface="文鼎行楷碑體" panose="02010609010101010101" pitchFamily="49" charset="-120"/>
              </a:rPr>
              <a:t>答案</a:t>
            </a:r>
            <a:r>
              <a:rPr lang="en-US" altLang="zh-TW" dirty="0">
                <a:solidFill>
                  <a:srgbClr val="FF0000"/>
                </a:solidFill>
                <a:latin typeface="文鼎行楷碑體" panose="02010609010101010101" pitchFamily="49" charset="-120"/>
                <a:ea typeface="文鼎行楷碑體" panose="02010609010101010101" pitchFamily="49" charset="-120"/>
                <a:cs typeface="文鼎行楷碑體" panose="02010609010101010101" pitchFamily="49" charset="-120"/>
              </a:rPr>
              <a:t>:</a:t>
            </a:r>
            <a:r>
              <a:rPr lang="zh-TW" altLang="en-US" dirty="0">
                <a:solidFill>
                  <a:srgbClr val="FF0000"/>
                </a:solidFill>
                <a:latin typeface="文鼎行楷碑體" panose="02010609010101010101" pitchFamily="49" charset="-120"/>
                <a:ea typeface="文鼎行楷碑體" panose="02010609010101010101" pitchFamily="49" charset="-120"/>
                <a:cs typeface="文鼎行楷碑體" panose="02010609010101010101" pitchFamily="49" charset="-120"/>
              </a:rPr>
              <a:t>漢武帝希望聯絡烏孫人與漢朝左右</a:t>
            </a:r>
            <a:r>
              <a:rPr lang="zh-CN" altLang="en-US" dirty="0">
                <a:solidFill>
                  <a:srgbClr val="FF0000"/>
                </a:solidFill>
                <a:latin typeface="文鼎行楷碑體" panose="02010609010101010101" pitchFamily="49" charset="-120"/>
                <a:ea typeface="文鼎行楷碑體" panose="02010609010101010101" pitchFamily="49" charset="-120"/>
                <a:cs typeface="文鼎行楷碑體" panose="02010609010101010101" pitchFamily="49" charset="-120"/>
              </a:rPr>
              <a:t>夾擊匈奴。（不過計劃還是落空了）</a:t>
            </a:r>
            <a:endParaRPr lang="zh-TW" altLang="en-US" dirty="0"/>
          </a:p>
        </p:txBody>
      </p:sp>
    </p:spTree>
    <p:extLst>
      <p:ext uri="{BB962C8B-B14F-4D97-AF65-F5344CB8AC3E}">
        <p14:creationId xmlns:p14="http://schemas.microsoft.com/office/powerpoint/2010/main" val="235459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92" y="2215964"/>
            <a:ext cx="12161837" cy="464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932" y="1815596"/>
            <a:ext cx="8561823" cy="3231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TW" sz="1500" dirty="0">
                <a:latin typeface="Times New Roman" panose="02020603050405020304" pitchFamily="18" charset="0"/>
                <a:cs typeface="Times New Roman" panose="02020603050405020304" pitchFamily="18" charset="0"/>
              </a:rPr>
              <a:t>Think: Examine the location of Wusun and consider why Emperor Wu of Han needed to contact Wusun. </a:t>
            </a:r>
          </a:p>
        </p:txBody>
      </p:sp>
      <p:sp>
        <p:nvSpPr>
          <p:cNvPr id="17" name="TextBox 16"/>
          <p:cNvSpPr txBox="1"/>
          <p:nvPr/>
        </p:nvSpPr>
        <p:spPr>
          <a:xfrm>
            <a:off x="8653546" y="2378054"/>
            <a:ext cx="1905000" cy="584775"/>
          </a:xfrm>
          <a:prstGeom prst="rect">
            <a:avLst/>
          </a:prstGeom>
          <a:noFill/>
        </p:spPr>
        <p:txBody>
          <a:bodyPr wrap="square" rtlCol="0">
            <a:spAutoFit/>
          </a:bodyPr>
          <a:lstStyle/>
          <a:p>
            <a:r>
              <a:rPr lang="en-US" altLang="zh-CN" sz="3200" dirty="0">
                <a:solidFill>
                  <a:schemeClr val="accent1">
                    <a:lumMod val="50000"/>
                  </a:schemeClr>
                </a:solidFill>
                <a:latin typeface="Times New Roman" panose="02020603050405020304" pitchFamily="18" charset="0"/>
                <a:ea typeface="文鼎火柴體" panose="020B0609010101010101" pitchFamily="49" charset="-120"/>
                <a:cs typeface="Times New Roman" panose="02020603050405020304" pitchFamily="18" charset="0"/>
              </a:rPr>
              <a:t>Huns</a:t>
            </a:r>
            <a:endParaRPr lang="en-US" sz="3200" dirty="0">
              <a:solidFill>
                <a:schemeClr val="accent1">
                  <a:lumMod val="50000"/>
                </a:schemeClr>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24" name="TextBox 23"/>
          <p:cNvSpPr txBox="1"/>
          <p:nvPr/>
        </p:nvSpPr>
        <p:spPr>
          <a:xfrm>
            <a:off x="2546848" y="2743200"/>
            <a:ext cx="1110752" cy="369332"/>
          </a:xfrm>
          <a:prstGeom prst="rect">
            <a:avLst/>
          </a:prstGeom>
          <a:noFill/>
        </p:spPr>
        <p:txBody>
          <a:bodyPr wrap="square" rtlCol="0">
            <a:spAutoFit/>
          </a:bodyPr>
          <a:lstStyle/>
          <a:p>
            <a:r>
              <a:rPr lang="en-US" dirty="0">
                <a:latin typeface="Times New Roman" panose="02020603050405020304" pitchFamily="18" charset="0"/>
                <a:ea typeface="文鼎火柴體" panose="020B0609010101010101" pitchFamily="49" charset="-120"/>
                <a:cs typeface="Times New Roman" panose="02020603050405020304" pitchFamily="18" charset="0"/>
              </a:rPr>
              <a:t>Wusun</a:t>
            </a:r>
          </a:p>
        </p:txBody>
      </p:sp>
      <p:sp>
        <p:nvSpPr>
          <p:cNvPr id="25" name="TextBox 24"/>
          <p:cNvSpPr txBox="1"/>
          <p:nvPr/>
        </p:nvSpPr>
        <p:spPr>
          <a:xfrm>
            <a:off x="10820400" y="5980545"/>
            <a:ext cx="762000" cy="369332"/>
          </a:xfrm>
          <a:prstGeom prst="rect">
            <a:avLst/>
          </a:prstGeom>
          <a:noFill/>
        </p:spPr>
        <p:txBody>
          <a:bodyPr wrap="square" rtlCol="0">
            <a:spAutoFit/>
          </a:bodyPr>
          <a:lstStyle/>
          <a:p>
            <a:r>
              <a:rPr lang="en-US" altLang="zh-CN" dirty="0">
                <a:latin typeface="Times New Roman" panose="02020603050405020304" pitchFamily="18" charset="0"/>
                <a:ea typeface="文鼎火柴體" panose="020B0609010101010101" pitchFamily="49" charset="-120"/>
                <a:cs typeface="Times New Roman" panose="02020603050405020304" pitchFamily="18" charset="0"/>
              </a:rPr>
              <a:t>Han</a:t>
            </a:r>
            <a:endParaRPr lang="en-US" dirty="0">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8" name="Freeform 7"/>
          <p:cNvSpPr/>
          <p:nvPr/>
        </p:nvSpPr>
        <p:spPr>
          <a:xfrm>
            <a:off x="3293767" y="3177310"/>
            <a:ext cx="4341314" cy="831273"/>
          </a:xfrm>
          <a:custGeom>
            <a:avLst/>
            <a:gdLst>
              <a:gd name="connsiteX0" fmla="*/ 18696 w 4341314"/>
              <a:gd name="connsiteY0" fmla="*/ 230909 h 831273"/>
              <a:gd name="connsiteX1" fmla="*/ 223 w 4341314"/>
              <a:gd name="connsiteY1" fmla="*/ 277091 h 831273"/>
              <a:gd name="connsiteX2" fmla="*/ 9459 w 4341314"/>
              <a:gd name="connsiteY2" fmla="*/ 323273 h 831273"/>
              <a:gd name="connsiteX3" fmla="*/ 55641 w 4341314"/>
              <a:gd name="connsiteY3" fmla="*/ 406400 h 831273"/>
              <a:gd name="connsiteX4" fmla="*/ 83350 w 4341314"/>
              <a:gd name="connsiteY4" fmla="*/ 434109 h 831273"/>
              <a:gd name="connsiteX5" fmla="*/ 138769 w 4341314"/>
              <a:gd name="connsiteY5" fmla="*/ 471055 h 831273"/>
              <a:gd name="connsiteX6" fmla="*/ 157241 w 4341314"/>
              <a:gd name="connsiteY6" fmla="*/ 498764 h 831273"/>
              <a:gd name="connsiteX7" fmla="*/ 286550 w 4341314"/>
              <a:gd name="connsiteY7" fmla="*/ 572655 h 831273"/>
              <a:gd name="connsiteX8" fmla="*/ 323496 w 4341314"/>
              <a:gd name="connsiteY8" fmla="*/ 581891 h 831273"/>
              <a:gd name="connsiteX9" fmla="*/ 378914 w 4341314"/>
              <a:gd name="connsiteY9" fmla="*/ 600364 h 831273"/>
              <a:gd name="connsiteX10" fmla="*/ 406623 w 4341314"/>
              <a:gd name="connsiteY10" fmla="*/ 609600 h 831273"/>
              <a:gd name="connsiteX11" fmla="*/ 480514 w 4341314"/>
              <a:gd name="connsiteY11" fmla="*/ 646546 h 831273"/>
              <a:gd name="connsiteX12" fmla="*/ 582114 w 4341314"/>
              <a:gd name="connsiteY12" fmla="*/ 665018 h 831273"/>
              <a:gd name="connsiteX13" fmla="*/ 637532 w 4341314"/>
              <a:gd name="connsiteY13" fmla="*/ 683491 h 831273"/>
              <a:gd name="connsiteX14" fmla="*/ 674478 w 4341314"/>
              <a:gd name="connsiteY14" fmla="*/ 692727 h 831273"/>
              <a:gd name="connsiteX15" fmla="*/ 729896 w 4341314"/>
              <a:gd name="connsiteY15" fmla="*/ 711200 h 831273"/>
              <a:gd name="connsiteX16" fmla="*/ 757605 w 4341314"/>
              <a:gd name="connsiteY16" fmla="*/ 720436 h 831273"/>
              <a:gd name="connsiteX17" fmla="*/ 849969 w 4341314"/>
              <a:gd name="connsiteY17" fmla="*/ 738909 h 831273"/>
              <a:gd name="connsiteX18" fmla="*/ 886914 w 4341314"/>
              <a:gd name="connsiteY18" fmla="*/ 748146 h 831273"/>
              <a:gd name="connsiteX19" fmla="*/ 914623 w 4341314"/>
              <a:gd name="connsiteY19" fmla="*/ 757382 h 831273"/>
              <a:gd name="connsiteX20" fmla="*/ 997750 w 4341314"/>
              <a:gd name="connsiteY20" fmla="*/ 766618 h 831273"/>
              <a:gd name="connsiteX21" fmla="*/ 1071641 w 4341314"/>
              <a:gd name="connsiteY21" fmla="*/ 775855 h 831273"/>
              <a:gd name="connsiteX22" fmla="*/ 1136296 w 4341314"/>
              <a:gd name="connsiteY22" fmla="*/ 785091 h 831273"/>
              <a:gd name="connsiteX23" fmla="*/ 1274841 w 4341314"/>
              <a:gd name="connsiteY23" fmla="*/ 794327 h 831273"/>
              <a:gd name="connsiteX24" fmla="*/ 1404150 w 4341314"/>
              <a:gd name="connsiteY24" fmla="*/ 812800 h 831273"/>
              <a:gd name="connsiteX25" fmla="*/ 1450332 w 4341314"/>
              <a:gd name="connsiteY25" fmla="*/ 822036 h 831273"/>
              <a:gd name="connsiteX26" fmla="*/ 1625823 w 4341314"/>
              <a:gd name="connsiteY26" fmla="*/ 831273 h 831273"/>
              <a:gd name="connsiteX27" fmla="*/ 2244659 w 4341314"/>
              <a:gd name="connsiteY27" fmla="*/ 812800 h 831273"/>
              <a:gd name="connsiteX28" fmla="*/ 2420150 w 4341314"/>
              <a:gd name="connsiteY28" fmla="*/ 794327 h 831273"/>
              <a:gd name="connsiteX29" fmla="*/ 2475569 w 4341314"/>
              <a:gd name="connsiteY29" fmla="*/ 775855 h 831273"/>
              <a:gd name="connsiteX30" fmla="*/ 2549459 w 4341314"/>
              <a:gd name="connsiteY30" fmla="*/ 757382 h 831273"/>
              <a:gd name="connsiteX31" fmla="*/ 2651059 w 4341314"/>
              <a:gd name="connsiteY31" fmla="*/ 729673 h 831273"/>
              <a:gd name="connsiteX32" fmla="*/ 2715714 w 4341314"/>
              <a:gd name="connsiteY32" fmla="*/ 701964 h 831273"/>
              <a:gd name="connsiteX33" fmla="*/ 2780369 w 4341314"/>
              <a:gd name="connsiteY33" fmla="*/ 683491 h 831273"/>
              <a:gd name="connsiteX34" fmla="*/ 2808078 w 4341314"/>
              <a:gd name="connsiteY34" fmla="*/ 674255 h 831273"/>
              <a:gd name="connsiteX35" fmla="*/ 2872732 w 4341314"/>
              <a:gd name="connsiteY35" fmla="*/ 646546 h 831273"/>
              <a:gd name="connsiteX36" fmla="*/ 2928150 w 4341314"/>
              <a:gd name="connsiteY36" fmla="*/ 628073 h 831273"/>
              <a:gd name="connsiteX37" fmla="*/ 2992805 w 4341314"/>
              <a:gd name="connsiteY37" fmla="*/ 591127 h 831273"/>
              <a:gd name="connsiteX38" fmla="*/ 3066696 w 4341314"/>
              <a:gd name="connsiteY38" fmla="*/ 554182 h 831273"/>
              <a:gd name="connsiteX39" fmla="*/ 3122114 w 4341314"/>
              <a:gd name="connsiteY39" fmla="*/ 535709 h 831273"/>
              <a:gd name="connsiteX40" fmla="*/ 3149823 w 4341314"/>
              <a:gd name="connsiteY40" fmla="*/ 508000 h 831273"/>
              <a:gd name="connsiteX41" fmla="*/ 3205241 w 4341314"/>
              <a:gd name="connsiteY41" fmla="*/ 489527 h 831273"/>
              <a:gd name="connsiteX42" fmla="*/ 3260659 w 4341314"/>
              <a:gd name="connsiteY42" fmla="*/ 461818 h 831273"/>
              <a:gd name="connsiteX43" fmla="*/ 3288369 w 4341314"/>
              <a:gd name="connsiteY43" fmla="*/ 443346 h 831273"/>
              <a:gd name="connsiteX44" fmla="*/ 3316078 w 4341314"/>
              <a:gd name="connsiteY44" fmla="*/ 434109 h 831273"/>
              <a:gd name="connsiteX45" fmla="*/ 3371496 w 4341314"/>
              <a:gd name="connsiteY45" fmla="*/ 397164 h 831273"/>
              <a:gd name="connsiteX46" fmla="*/ 3417678 w 4341314"/>
              <a:gd name="connsiteY46" fmla="*/ 387927 h 831273"/>
              <a:gd name="connsiteX47" fmla="*/ 3510041 w 4341314"/>
              <a:gd name="connsiteY47" fmla="*/ 332509 h 831273"/>
              <a:gd name="connsiteX48" fmla="*/ 3565459 w 4341314"/>
              <a:gd name="connsiteY48" fmla="*/ 314036 h 831273"/>
              <a:gd name="connsiteX49" fmla="*/ 3593169 w 4341314"/>
              <a:gd name="connsiteY49" fmla="*/ 304800 h 831273"/>
              <a:gd name="connsiteX50" fmla="*/ 3657823 w 4341314"/>
              <a:gd name="connsiteY50" fmla="*/ 277091 h 831273"/>
              <a:gd name="connsiteX51" fmla="*/ 3694769 w 4341314"/>
              <a:gd name="connsiteY51" fmla="*/ 258618 h 831273"/>
              <a:gd name="connsiteX52" fmla="*/ 3722478 w 4341314"/>
              <a:gd name="connsiteY52" fmla="*/ 240146 h 831273"/>
              <a:gd name="connsiteX53" fmla="*/ 3759423 w 4341314"/>
              <a:gd name="connsiteY53" fmla="*/ 230909 h 831273"/>
              <a:gd name="connsiteX54" fmla="*/ 3787132 w 4341314"/>
              <a:gd name="connsiteY54" fmla="*/ 212436 h 831273"/>
              <a:gd name="connsiteX55" fmla="*/ 3814841 w 4341314"/>
              <a:gd name="connsiteY55" fmla="*/ 203200 h 831273"/>
              <a:gd name="connsiteX56" fmla="*/ 3907205 w 4341314"/>
              <a:gd name="connsiteY56" fmla="*/ 138546 h 831273"/>
              <a:gd name="connsiteX57" fmla="*/ 3962623 w 4341314"/>
              <a:gd name="connsiteY57" fmla="*/ 110836 h 831273"/>
              <a:gd name="connsiteX58" fmla="*/ 4018041 w 4341314"/>
              <a:gd name="connsiteY58" fmla="*/ 92364 h 831273"/>
              <a:gd name="connsiteX59" fmla="*/ 4073459 w 4341314"/>
              <a:gd name="connsiteY59" fmla="*/ 64655 h 831273"/>
              <a:gd name="connsiteX60" fmla="*/ 4128878 w 4341314"/>
              <a:gd name="connsiteY60" fmla="*/ 46182 h 831273"/>
              <a:gd name="connsiteX61" fmla="*/ 4212005 w 4341314"/>
              <a:gd name="connsiteY61" fmla="*/ 18473 h 831273"/>
              <a:gd name="connsiteX62" fmla="*/ 4239714 w 4341314"/>
              <a:gd name="connsiteY62" fmla="*/ 9236 h 831273"/>
              <a:gd name="connsiteX63" fmla="*/ 4341314 w 4341314"/>
              <a:gd name="connsiteY63" fmla="*/ 0 h 83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341314" h="831273">
                <a:moveTo>
                  <a:pt x="18696" y="230909"/>
                </a:moveTo>
                <a:cubicBezTo>
                  <a:pt x="12538" y="246303"/>
                  <a:pt x="1873" y="260593"/>
                  <a:pt x="223" y="277091"/>
                </a:cubicBezTo>
                <a:cubicBezTo>
                  <a:pt x="-1339" y="292712"/>
                  <a:pt x="5651" y="308043"/>
                  <a:pt x="9459" y="323273"/>
                </a:cubicBezTo>
                <a:cubicBezTo>
                  <a:pt x="17202" y="354243"/>
                  <a:pt x="32714" y="383473"/>
                  <a:pt x="55641" y="406400"/>
                </a:cubicBezTo>
                <a:cubicBezTo>
                  <a:pt x="64877" y="415636"/>
                  <a:pt x="73039" y="426090"/>
                  <a:pt x="83350" y="434109"/>
                </a:cubicBezTo>
                <a:cubicBezTo>
                  <a:pt x="100875" y="447740"/>
                  <a:pt x="138769" y="471055"/>
                  <a:pt x="138769" y="471055"/>
                </a:cubicBezTo>
                <a:cubicBezTo>
                  <a:pt x="144926" y="480291"/>
                  <a:pt x="148887" y="491454"/>
                  <a:pt x="157241" y="498764"/>
                </a:cubicBezTo>
                <a:cubicBezTo>
                  <a:pt x="179227" y="518002"/>
                  <a:pt x="262690" y="566690"/>
                  <a:pt x="286550" y="572655"/>
                </a:cubicBezTo>
                <a:cubicBezTo>
                  <a:pt x="298865" y="575734"/>
                  <a:pt x="311337" y="578243"/>
                  <a:pt x="323496" y="581891"/>
                </a:cubicBezTo>
                <a:cubicBezTo>
                  <a:pt x="342147" y="587486"/>
                  <a:pt x="360441" y="594206"/>
                  <a:pt x="378914" y="600364"/>
                </a:cubicBezTo>
                <a:lnTo>
                  <a:pt x="406623" y="609600"/>
                </a:lnTo>
                <a:cubicBezTo>
                  <a:pt x="434512" y="628193"/>
                  <a:pt x="444361" y="637508"/>
                  <a:pt x="480514" y="646546"/>
                </a:cubicBezTo>
                <a:cubicBezTo>
                  <a:pt x="623613" y="682320"/>
                  <a:pt x="485636" y="636075"/>
                  <a:pt x="582114" y="665018"/>
                </a:cubicBezTo>
                <a:cubicBezTo>
                  <a:pt x="600765" y="670613"/>
                  <a:pt x="618641" y="678769"/>
                  <a:pt x="637532" y="683491"/>
                </a:cubicBezTo>
                <a:cubicBezTo>
                  <a:pt x="649847" y="686570"/>
                  <a:pt x="662319" y="689079"/>
                  <a:pt x="674478" y="692727"/>
                </a:cubicBezTo>
                <a:cubicBezTo>
                  <a:pt x="693129" y="698322"/>
                  <a:pt x="711423" y="705042"/>
                  <a:pt x="729896" y="711200"/>
                </a:cubicBezTo>
                <a:cubicBezTo>
                  <a:pt x="739132" y="714279"/>
                  <a:pt x="748058" y="718527"/>
                  <a:pt x="757605" y="720436"/>
                </a:cubicBezTo>
                <a:cubicBezTo>
                  <a:pt x="788393" y="726594"/>
                  <a:pt x="819509" y="731293"/>
                  <a:pt x="849969" y="738909"/>
                </a:cubicBezTo>
                <a:cubicBezTo>
                  <a:pt x="862284" y="741988"/>
                  <a:pt x="874708" y="744659"/>
                  <a:pt x="886914" y="748146"/>
                </a:cubicBezTo>
                <a:cubicBezTo>
                  <a:pt x="896275" y="750821"/>
                  <a:pt x="905020" y="755781"/>
                  <a:pt x="914623" y="757382"/>
                </a:cubicBezTo>
                <a:cubicBezTo>
                  <a:pt x="942123" y="761965"/>
                  <a:pt x="970061" y="763360"/>
                  <a:pt x="997750" y="766618"/>
                </a:cubicBezTo>
                <a:lnTo>
                  <a:pt x="1071641" y="775855"/>
                </a:lnTo>
                <a:cubicBezTo>
                  <a:pt x="1093220" y="778732"/>
                  <a:pt x="1114615" y="783120"/>
                  <a:pt x="1136296" y="785091"/>
                </a:cubicBezTo>
                <a:cubicBezTo>
                  <a:pt x="1182390" y="789281"/>
                  <a:pt x="1228659" y="791248"/>
                  <a:pt x="1274841" y="794327"/>
                </a:cubicBezTo>
                <a:cubicBezTo>
                  <a:pt x="1379235" y="815207"/>
                  <a:pt x="1250591" y="790864"/>
                  <a:pt x="1404150" y="812800"/>
                </a:cubicBezTo>
                <a:cubicBezTo>
                  <a:pt x="1419691" y="815020"/>
                  <a:pt x="1434687" y="820732"/>
                  <a:pt x="1450332" y="822036"/>
                </a:cubicBezTo>
                <a:cubicBezTo>
                  <a:pt x="1508708" y="826901"/>
                  <a:pt x="1567326" y="828194"/>
                  <a:pt x="1625823" y="831273"/>
                </a:cubicBezTo>
                <a:lnTo>
                  <a:pt x="2244659" y="812800"/>
                </a:lnTo>
                <a:cubicBezTo>
                  <a:pt x="2294434" y="810886"/>
                  <a:pt x="2368387" y="800798"/>
                  <a:pt x="2420150" y="794327"/>
                </a:cubicBezTo>
                <a:cubicBezTo>
                  <a:pt x="2438623" y="788170"/>
                  <a:pt x="2456678" y="780578"/>
                  <a:pt x="2475569" y="775855"/>
                </a:cubicBezTo>
                <a:lnTo>
                  <a:pt x="2549459" y="757382"/>
                </a:lnTo>
                <a:cubicBezTo>
                  <a:pt x="2615309" y="724457"/>
                  <a:pt x="2557861" y="748313"/>
                  <a:pt x="2651059" y="729673"/>
                </a:cubicBezTo>
                <a:cubicBezTo>
                  <a:pt x="2678132" y="724258"/>
                  <a:pt x="2689433" y="713227"/>
                  <a:pt x="2715714" y="701964"/>
                </a:cubicBezTo>
                <a:cubicBezTo>
                  <a:pt x="2737868" y="692469"/>
                  <a:pt x="2756923" y="690190"/>
                  <a:pt x="2780369" y="683491"/>
                </a:cubicBezTo>
                <a:cubicBezTo>
                  <a:pt x="2789730" y="680816"/>
                  <a:pt x="2798842" y="677334"/>
                  <a:pt x="2808078" y="674255"/>
                </a:cubicBezTo>
                <a:cubicBezTo>
                  <a:pt x="2852040" y="644947"/>
                  <a:pt x="2818510" y="662813"/>
                  <a:pt x="2872732" y="646546"/>
                </a:cubicBezTo>
                <a:cubicBezTo>
                  <a:pt x="2891383" y="640951"/>
                  <a:pt x="2928150" y="628073"/>
                  <a:pt x="2928150" y="628073"/>
                </a:cubicBezTo>
                <a:cubicBezTo>
                  <a:pt x="3000329" y="573940"/>
                  <a:pt x="2933135" y="618250"/>
                  <a:pt x="2992805" y="591127"/>
                </a:cubicBezTo>
                <a:cubicBezTo>
                  <a:pt x="3017874" y="579732"/>
                  <a:pt x="3040572" y="562890"/>
                  <a:pt x="3066696" y="554182"/>
                </a:cubicBezTo>
                <a:lnTo>
                  <a:pt x="3122114" y="535709"/>
                </a:lnTo>
                <a:cubicBezTo>
                  <a:pt x="3131350" y="526473"/>
                  <a:pt x="3138405" y="514344"/>
                  <a:pt x="3149823" y="508000"/>
                </a:cubicBezTo>
                <a:cubicBezTo>
                  <a:pt x="3166845" y="498544"/>
                  <a:pt x="3189039" y="500328"/>
                  <a:pt x="3205241" y="489527"/>
                </a:cubicBezTo>
                <a:cubicBezTo>
                  <a:pt x="3284646" y="436593"/>
                  <a:pt x="3184183" y="500055"/>
                  <a:pt x="3260659" y="461818"/>
                </a:cubicBezTo>
                <a:cubicBezTo>
                  <a:pt x="3270588" y="456854"/>
                  <a:pt x="3278440" y="448310"/>
                  <a:pt x="3288369" y="443346"/>
                </a:cubicBezTo>
                <a:cubicBezTo>
                  <a:pt x="3297077" y="438992"/>
                  <a:pt x="3307567" y="438837"/>
                  <a:pt x="3316078" y="434109"/>
                </a:cubicBezTo>
                <a:cubicBezTo>
                  <a:pt x="3335485" y="423327"/>
                  <a:pt x="3349726" y="401518"/>
                  <a:pt x="3371496" y="397164"/>
                </a:cubicBezTo>
                <a:lnTo>
                  <a:pt x="3417678" y="387927"/>
                </a:lnTo>
                <a:cubicBezTo>
                  <a:pt x="3450202" y="366245"/>
                  <a:pt x="3474542" y="346709"/>
                  <a:pt x="3510041" y="332509"/>
                </a:cubicBezTo>
                <a:cubicBezTo>
                  <a:pt x="3528120" y="325277"/>
                  <a:pt x="3546986" y="320194"/>
                  <a:pt x="3565459" y="314036"/>
                </a:cubicBezTo>
                <a:cubicBezTo>
                  <a:pt x="3574696" y="310957"/>
                  <a:pt x="3584461" y="309154"/>
                  <a:pt x="3593169" y="304800"/>
                </a:cubicBezTo>
                <a:cubicBezTo>
                  <a:pt x="3715688" y="243539"/>
                  <a:pt x="3562700" y="317858"/>
                  <a:pt x="3657823" y="277091"/>
                </a:cubicBezTo>
                <a:cubicBezTo>
                  <a:pt x="3670479" y="271667"/>
                  <a:pt x="3682814" y="265449"/>
                  <a:pt x="3694769" y="258618"/>
                </a:cubicBezTo>
                <a:cubicBezTo>
                  <a:pt x="3704407" y="253111"/>
                  <a:pt x="3712275" y="244519"/>
                  <a:pt x="3722478" y="240146"/>
                </a:cubicBezTo>
                <a:cubicBezTo>
                  <a:pt x="3734146" y="235146"/>
                  <a:pt x="3747108" y="233988"/>
                  <a:pt x="3759423" y="230909"/>
                </a:cubicBezTo>
                <a:cubicBezTo>
                  <a:pt x="3768659" y="224751"/>
                  <a:pt x="3777203" y="217400"/>
                  <a:pt x="3787132" y="212436"/>
                </a:cubicBezTo>
                <a:cubicBezTo>
                  <a:pt x="3795840" y="208082"/>
                  <a:pt x="3806388" y="208030"/>
                  <a:pt x="3814841" y="203200"/>
                </a:cubicBezTo>
                <a:cubicBezTo>
                  <a:pt x="3844350" y="186338"/>
                  <a:pt x="3875319" y="149175"/>
                  <a:pt x="3907205" y="138546"/>
                </a:cubicBezTo>
                <a:cubicBezTo>
                  <a:pt x="4008280" y="104852"/>
                  <a:pt x="3855170" y="158592"/>
                  <a:pt x="3962623" y="110836"/>
                </a:cubicBezTo>
                <a:cubicBezTo>
                  <a:pt x="3980417" y="102928"/>
                  <a:pt x="3999568" y="98522"/>
                  <a:pt x="4018041" y="92364"/>
                </a:cubicBezTo>
                <a:cubicBezTo>
                  <a:pt x="4119090" y="58681"/>
                  <a:pt x="3966037" y="112397"/>
                  <a:pt x="4073459" y="64655"/>
                </a:cubicBezTo>
                <a:cubicBezTo>
                  <a:pt x="4091253" y="56747"/>
                  <a:pt x="4128878" y="46182"/>
                  <a:pt x="4128878" y="46182"/>
                </a:cubicBezTo>
                <a:cubicBezTo>
                  <a:pt x="4177087" y="14042"/>
                  <a:pt x="4137340" y="35066"/>
                  <a:pt x="4212005" y="18473"/>
                </a:cubicBezTo>
                <a:cubicBezTo>
                  <a:pt x="4221509" y="16361"/>
                  <a:pt x="4230076" y="10613"/>
                  <a:pt x="4239714" y="9236"/>
                </a:cubicBezTo>
                <a:cubicBezTo>
                  <a:pt x="4273379" y="4427"/>
                  <a:pt x="4341314" y="0"/>
                  <a:pt x="4341314" y="0"/>
                </a:cubicBezTo>
              </a:path>
            </a:pathLst>
          </a:custGeom>
          <a:noFill/>
          <a:ln w="76200">
            <a:solidFill>
              <a:srgbClr val="CC0066"/>
            </a:solidFill>
            <a:prstDash val="solid"/>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Freeform 11"/>
          <p:cNvSpPr/>
          <p:nvPr/>
        </p:nvSpPr>
        <p:spPr>
          <a:xfrm>
            <a:off x="9010779" y="3472874"/>
            <a:ext cx="2032520" cy="2429163"/>
          </a:xfrm>
          <a:custGeom>
            <a:avLst/>
            <a:gdLst>
              <a:gd name="connsiteX0" fmla="*/ 2032520 w 2032520"/>
              <a:gd name="connsiteY0" fmla="*/ 2429163 h 2429163"/>
              <a:gd name="connsiteX1" fmla="*/ 1977102 w 2032520"/>
              <a:gd name="connsiteY1" fmla="*/ 2401454 h 2429163"/>
              <a:gd name="connsiteX2" fmla="*/ 1893975 w 2032520"/>
              <a:gd name="connsiteY2" fmla="*/ 2382982 h 2429163"/>
              <a:gd name="connsiteX3" fmla="*/ 1838557 w 2032520"/>
              <a:gd name="connsiteY3" fmla="*/ 2364509 h 2429163"/>
              <a:gd name="connsiteX4" fmla="*/ 1801611 w 2032520"/>
              <a:gd name="connsiteY4" fmla="*/ 2355272 h 2429163"/>
              <a:gd name="connsiteX5" fmla="*/ 1736957 w 2032520"/>
              <a:gd name="connsiteY5" fmla="*/ 2309091 h 2429163"/>
              <a:gd name="connsiteX6" fmla="*/ 1700011 w 2032520"/>
              <a:gd name="connsiteY6" fmla="*/ 2299854 h 2429163"/>
              <a:gd name="connsiteX7" fmla="*/ 1672302 w 2032520"/>
              <a:gd name="connsiteY7" fmla="*/ 2290618 h 2429163"/>
              <a:gd name="connsiteX8" fmla="*/ 1607647 w 2032520"/>
              <a:gd name="connsiteY8" fmla="*/ 2262909 h 2429163"/>
              <a:gd name="connsiteX9" fmla="*/ 1579938 w 2032520"/>
              <a:gd name="connsiteY9" fmla="*/ 2244436 h 2429163"/>
              <a:gd name="connsiteX10" fmla="*/ 1515284 w 2032520"/>
              <a:gd name="connsiteY10" fmla="*/ 2225963 h 2429163"/>
              <a:gd name="connsiteX11" fmla="*/ 1459866 w 2032520"/>
              <a:gd name="connsiteY11" fmla="*/ 2198254 h 2429163"/>
              <a:gd name="connsiteX12" fmla="*/ 1422920 w 2032520"/>
              <a:gd name="connsiteY12" fmla="*/ 2170545 h 2429163"/>
              <a:gd name="connsiteX13" fmla="*/ 1367502 w 2032520"/>
              <a:gd name="connsiteY13" fmla="*/ 2124363 h 2429163"/>
              <a:gd name="connsiteX14" fmla="*/ 1330557 w 2032520"/>
              <a:gd name="connsiteY14" fmla="*/ 2115127 h 2429163"/>
              <a:gd name="connsiteX15" fmla="*/ 1302847 w 2032520"/>
              <a:gd name="connsiteY15" fmla="*/ 2105891 h 2429163"/>
              <a:gd name="connsiteX16" fmla="*/ 1265902 w 2032520"/>
              <a:gd name="connsiteY16" fmla="*/ 2096654 h 2429163"/>
              <a:gd name="connsiteX17" fmla="*/ 1201247 w 2032520"/>
              <a:gd name="connsiteY17" fmla="*/ 2068945 h 2429163"/>
              <a:gd name="connsiteX18" fmla="*/ 1173538 w 2032520"/>
              <a:gd name="connsiteY18" fmla="*/ 2059709 h 2429163"/>
              <a:gd name="connsiteX19" fmla="*/ 1108884 w 2032520"/>
              <a:gd name="connsiteY19" fmla="*/ 2022763 h 2429163"/>
              <a:gd name="connsiteX20" fmla="*/ 1081175 w 2032520"/>
              <a:gd name="connsiteY20" fmla="*/ 2013527 h 2429163"/>
              <a:gd name="connsiteX21" fmla="*/ 1016520 w 2032520"/>
              <a:gd name="connsiteY21" fmla="*/ 1985818 h 2429163"/>
              <a:gd name="connsiteX22" fmla="*/ 951866 w 2032520"/>
              <a:gd name="connsiteY22" fmla="*/ 1976582 h 2429163"/>
              <a:gd name="connsiteX23" fmla="*/ 896447 w 2032520"/>
              <a:gd name="connsiteY23" fmla="*/ 1948872 h 2429163"/>
              <a:gd name="connsiteX24" fmla="*/ 868738 w 2032520"/>
              <a:gd name="connsiteY24" fmla="*/ 1939636 h 2429163"/>
              <a:gd name="connsiteX25" fmla="*/ 757902 w 2032520"/>
              <a:gd name="connsiteY25" fmla="*/ 1865745 h 2429163"/>
              <a:gd name="connsiteX26" fmla="*/ 730193 w 2032520"/>
              <a:gd name="connsiteY26" fmla="*/ 1847272 h 2429163"/>
              <a:gd name="connsiteX27" fmla="*/ 693247 w 2032520"/>
              <a:gd name="connsiteY27" fmla="*/ 1819563 h 2429163"/>
              <a:gd name="connsiteX28" fmla="*/ 665538 w 2032520"/>
              <a:gd name="connsiteY28" fmla="*/ 1810327 h 2429163"/>
              <a:gd name="connsiteX29" fmla="*/ 619357 w 2032520"/>
              <a:gd name="connsiteY29" fmla="*/ 1764145 h 2429163"/>
              <a:gd name="connsiteX30" fmla="*/ 573175 w 2032520"/>
              <a:gd name="connsiteY30" fmla="*/ 1708727 h 2429163"/>
              <a:gd name="connsiteX31" fmla="*/ 545466 w 2032520"/>
              <a:gd name="connsiteY31" fmla="*/ 1681018 h 2429163"/>
              <a:gd name="connsiteX32" fmla="*/ 526993 w 2032520"/>
              <a:gd name="connsiteY32" fmla="*/ 1644072 h 2429163"/>
              <a:gd name="connsiteX33" fmla="*/ 508520 w 2032520"/>
              <a:gd name="connsiteY33" fmla="*/ 1616363 h 2429163"/>
              <a:gd name="connsiteX34" fmla="*/ 453102 w 2032520"/>
              <a:gd name="connsiteY34" fmla="*/ 1514763 h 2429163"/>
              <a:gd name="connsiteX35" fmla="*/ 434629 w 2032520"/>
              <a:gd name="connsiteY35" fmla="*/ 1459345 h 2429163"/>
              <a:gd name="connsiteX36" fmla="*/ 425393 w 2032520"/>
              <a:gd name="connsiteY36" fmla="*/ 1422400 h 2429163"/>
              <a:gd name="connsiteX37" fmla="*/ 406920 w 2032520"/>
              <a:gd name="connsiteY37" fmla="*/ 1385454 h 2429163"/>
              <a:gd name="connsiteX38" fmla="*/ 397684 w 2032520"/>
              <a:gd name="connsiteY38" fmla="*/ 1357745 h 2429163"/>
              <a:gd name="connsiteX39" fmla="*/ 360738 w 2032520"/>
              <a:gd name="connsiteY39" fmla="*/ 1302327 h 2429163"/>
              <a:gd name="connsiteX40" fmla="*/ 342266 w 2032520"/>
              <a:gd name="connsiteY40" fmla="*/ 1274618 h 2429163"/>
              <a:gd name="connsiteX41" fmla="*/ 333029 w 2032520"/>
              <a:gd name="connsiteY41" fmla="*/ 1246909 h 2429163"/>
              <a:gd name="connsiteX42" fmla="*/ 296084 w 2032520"/>
              <a:gd name="connsiteY42" fmla="*/ 1182254 h 2429163"/>
              <a:gd name="connsiteX43" fmla="*/ 286847 w 2032520"/>
              <a:gd name="connsiteY43" fmla="*/ 1154545 h 2429163"/>
              <a:gd name="connsiteX44" fmla="*/ 268375 w 2032520"/>
              <a:gd name="connsiteY44" fmla="*/ 1126836 h 2429163"/>
              <a:gd name="connsiteX45" fmla="*/ 249902 w 2032520"/>
              <a:gd name="connsiteY45" fmla="*/ 1071418 h 2429163"/>
              <a:gd name="connsiteX46" fmla="*/ 240666 w 2032520"/>
              <a:gd name="connsiteY46" fmla="*/ 1043709 h 2429163"/>
              <a:gd name="connsiteX47" fmla="*/ 222193 w 2032520"/>
              <a:gd name="connsiteY47" fmla="*/ 1016000 h 2429163"/>
              <a:gd name="connsiteX48" fmla="*/ 203720 w 2032520"/>
              <a:gd name="connsiteY48" fmla="*/ 951345 h 2429163"/>
              <a:gd name="connsiteX49" fmla="*/ 194484 w 2032520"/>
              <a:gd name="connsiteY49" fmla="*/ 905163 h 2429163"/>
              <a:gd name="connsiteX50" fmla="*/ 176011 w 2032520"/>
              <a:gd name="connsiteY50" fmla="*/ 849745 h 2429163"/>
              <a:gd name="connsiteX51" fmla="*/ 166775 w 2032520"/>
              <a:gd name="connsiteY51" fmla="*/ 822036 h 2429163"/>
              <a:gd name="connsiteX52" fmla="*/ 157538 w 2032520"/>
              <a:gd name="connsiteY52" fmla="*/ 775854 h 2429163"/>
              <a:gd name="connsiteX53" fmla="*/ 148302 w 2032520"/>
              <a:gd name="connsiteY53" fmla="*/ 748145 h 2429163"/>
              <a:gd name="connsiteX54" fmla="*/ 139066 w 2032520"/>
              <a:gd name="connsiteY54" fmla="*/ 711200 h 2429163"/>
              <a:gd name="connsiteX55" fmla="*/ 120593 w 2032520"/>
              <a:gd name="connsiteY55" fmla="*/ 655782 h 2429163"/>
              <a:gd name="connsiteX56" fmla="*/ 102120 w 2032520"/>
              <a:gd name="connsiteY56" fmla="*/ 600363 h 2429163"/>
              <a:gd name="connsiteX57" fmla="*/ 83647 w 2032520"/>
              <a:gd name="connsiteY57" fmla="*/ 535709 h 2429163"/>
              <a:gd name="connsiteX58" fmla="*/ 74411 w 2032520"/>
              <a:gd name="connsiteY58" fmla="*/ 508000 h 2429163"/>
              <a:gd name="connsiteX59" fmla="*/ 65175 w 2032520"/>
              <a:gd name="connsiteY59" fmla="*/ 471054 h 2429163"/>
              <a:gd name="connsiteX60" fmla="*/ 46702 w 2032520"/>
              <a:gd name="connsiteY60" fmla="*/ 443345 h 2429163"/>
              <a:gd name="connsiteX61" fmla="*/ 18993 w 2032520"/>
              <a:gd name="connsiteY61" fmla="*/ 258618 h 2429163"/>
              <a:gd name="connsiteX62" fmla="*/ 520 w 2032520"/>
              <a:gd name="connsiteY62" fmla="*/ 73891 h 2429163"/>
              <a:gd name="connsiteX63" fmla="*/ 520 w 2032520"/>
              <a:gd name="connsiteY63" fmla="*/ 0 h 242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032520" h="2429163">
                <a:moveTo>
                  <a:pt x="2032520" y="2429163"/>
                </a:moveTo>
                <a:cubicBezTo>
                  <a:pt x="2014047" y="2419927"/>
                  <a:pt x="1996278" y="2409124"/>
                  <a:pt x="1977102" y="2401454"/>
                </a:cubicBezTo>
                <a:cubicBezTo>
                  <a:pt x="1959328" y="2394345"/>
                  <a:pt x="1910060" y="2387369"/>
                  <a:pt x="1893975" y="2382982"/>
                </a:cubicBezTo>
                <a:cubicBezTo>
                  <a:pt x="1875189" y="2377859"/>
                  <a:pt x="1857208" y="2370104"/>
                  <a:pt x="1838557" y="2364509"/>
                </a:cubicBezTo>
                <a:cubicBezTo>
                  <a:pt x="1826398" y="2360861"/>
                  <a:pt x="1813926" y="2358351"/>
                  <a:pt x="1801611" y="2355272"/>
                </a:cubicBezTo>
                <a:cubicBezTo>
                  <a:pt x="1797401" y="2352115"/>
                  <a:pt x="1747465" y="2313594"/>
                  <a:pt x="1736957" y="2309091"/>
                </a:cubicBezTo>
                <a:cubicBezTo>
                  <a:pt x="1725289" y="2304090"/>
                  <a:pt x="1712217" y="2303341"/>
                  <a:pt x="1700011" y="2299854"/>
                </a:cubicBezTo>
                <a:cubicBezTo>
                  <a:pt x="1690650" y="2297179"/>
                  <a:pt x="1681538" y="2293697"/>
                  <a:pt x="1672302" y="2290618"/>
                </a:cubicBezTo>
                <a:cubicBezTo>
                  <a:pt x="1602737" y="2244241"/>
                  <a:pt x="1691148" y="2298695"/>
                  <a:pt x="1607647" y="2262909"/>
                </a:cubicBezTo>
                <a:cubicBezTo>
                  <a:pt x="1597444" y="2258536"/>
                  <a:pt x="1590141" y="2248809"/>
                  <a:pt x="1579938" y="2244436"/>
                </a:cubicBezTo>
                <a:cubicBezTo>
                  <a:pt x="1538482" y="2226669"/>
                  <a:pt x="1551251" y="2243946"/>
                  <a:pt x="1515284" y="2225963"/>
                </a:cubicBezTo>
                <a:cubicBezTo>
                  <a:pt x="1443664" y="2190153"/>
                  <a:pt x="1529514" y="2221472"/>
                  <a:pt x="1459866" y="2198254"/>
                </a:cubicBezTo>
                <a:cubicBezTo>
                  <a:pt x="1447551" y="2189018"/>
                  <a:pt x="1434608" y="2180563"/>
                  <a:pt x="1422920" y="2170545"/>
                </a:cubicBezTo>
                <a:cubicBezTo>
                  <a:pt x="1400728" y="2151524"/>
                  <a:pt x="1394720" y="2136028"/>
                  <a:pt x="1367502" y="2124363"/>
                </a:cubicBezTo>
                <a:cubicBezTo>
                  <a:pt x="1355834" y="2119363"/>
                  <a:pt x="1342763" y="2118614"/>
                  <a:pt x="1330557" y="2115127"/>
                </a:cubicBezTo>
                <a:cubicBezTo>
                  <a:pt x="1321195" y="2112452"/>
                  <a:pt x="1312209" y="2108566"/>
                  <a:pt x="1302847" y="2105891"/>
                </a:cubicBezTo>
                <a:cubicBezTo>
                  <a:pt x="1290641" y="2102404"/>
                  <a:pt x="1278108" y="2100141"/>
                  <a:pt x="1265902" y="2096654"/>
                </a:cubicBezTo>
                <a:cubicBezTo>
                  <a:pt x="1222574" y="2084274"/>
                  <a:pt x="1250517" y="2090061"/>
                  <a:pt x="1201247" y="2068945"/>
                </a:cubicBezTo>
                <a:cubicBezTo>
                  <a:pt x="1192298" y="2065110"/>
                  <a:pt x="1182487" y="2063544"/>
                  <a:pt x="1173538" y="2059709"/>
                </a:cubicBezTo>
                <a:cubicBezTo>
                  <a:pt x="1060187" y="2011130"/>
                  <a:pt x="1201646" y="2069144"/>
                  <a:pt x="1108884" y="2022763"/>
                </a:cubicBezTo>
                <a:cubicBezTo>
                  <a:pt x="1100176" y="2018409"/>
                  <a:pt x="1090124" y="2017362"/>
                  <a:pt x="1081175" y="2013527"/>
                </a:cubicBezTo>
                <a:cubicBezTo>
                  <a:pt x="1054887" y="2002261"/>
                  <a:pt x="1043598" y="1991233"/>
                  <a:pt x="1016520" y="1985818"/>
                </a:cubicBezTo>
                <a:cubicBezTo>
                  <a:pt x="995173" y="1981549"/>
                  <a:pt x="973417" y="1979661"/>
                  <a:pt x="951866" y="1976582"/>
                </a:cubicBezTo>
                <a:cubicBezTo>
                  <a:pt x="882213" y="1953363"/>
                  <a:pt x="968075" y="1984685"/>
                  <a:pt x="896447" y="1948872"/>
                </a:cubicBezTo>
                <a:cubicBezTo>
                  <a:pt x="887739" y="1944518"/>
                  <a:pt x="877974" y="1942715"/>
                  <a:pt x="868738" y="1939636"/>
                </a:cubicBezTo>
                <a:lnTo>
                  <a:pt x="757902" y="1865745"/>
                </a:lnTo>
                <a:cubicBezTo>
                  <a:pt x="748666" y="1859587"/>
                  <a:pt x="739074" y="1853932"/>
                  <a:pt x="730193" y="1847272"/>
                </a:cubicBezTo>
                <a:cubicBezTo>
                  <a:pt x="717878" y="1838036"/>
                  <a:pt x="706613" y="1827200"/>
                  <a:pt x="693247" y="1819563"/>
                </a:cubicBezTo>
                <a:cubicBezTo>
                  <a:pt x="684794" y="1814733"/>
                  <a:pt x="674774" y="1813406"/>
                  <a:pt x="665538" y="1810327"/>
                </a:cubicBezTo>
                <a:cubicBezTo>
                  <a:pt x="631674" y="1759530"/>
                  <a:pt x="665536" y="1802627"/>
                  <a:pt x="619357" y="1764145"/>
                </a:cubicBezTo>
                <a:cubicBezTo>
                  <a:pt x="575196" y="1727344"/>
                  <a:pt x="606203" y="1748361"/>
                  <a:pt x="573175" y="1708727"/>
                </a:cubicBezTo>
                <a:cubicBezTo>
                  <a:pt x="564813" y="1698692"/>
                  <a:pt x="553058" y="1691647"/>
                  <a:pt x="545466" y="1681018"/>
                </a:cubicBezTo>
                <a:cubicBezTo>
                  <a:pt x="537463" y="1669814"/>
                  <a:pt x="533824" y="1656027"/>
                  <a:pt x="526993" y="1644072"/>
                </a:cubicBezTo>
                <a:cubicBezTo>
                  <a:pt x="521485" y="1634434"/>
                  <a:pt x="513836" y="1626108"/>
                  <a:pt x="508520" y="1616363"/>
                </a:cubicBezTo>
                <a:cubicBezTo>
                  <a:pt x="445655" y="1501111"/>
                  <a:pt x="495298" y="1578055"/>
                  <a:pt x="453102" y="1514763"/>
                </a:cubicBezTo>
                <a:cubicBezTo>
                  <a:pt x="446944" y="1496290"/>
                  <a:pt x="439352" y="1478236"/>
                  <a:pt x="434629" y="1459345"/>
                </a:cubicBezTo>
                <a:cubicBezTo>
                  <a:pt x="431550" y="1447030"/>
                  <a:pt x="429850" y="1434286"/>
                  <a:pt x="425393" y="1422400"/>
                </a:cubicBezTo>
                <a:cubicBezTo>
                  <a:pt x="420558" y="1409508"/>
                  <a:pt x="412344" y="1398110"/>
                  <a:pt x="406920" y="1385454"/>
                </a:cubicBezTo>
                <a:cubicBezTo>
                  <a:pt x="403085" y="1376505"/>
                  <a:pt x="402412" y="1366256"/>
                  <a:pt x="397684" y="1357745"/>
                </a:cubicBezTo>
                <a:cubicBezTo>
                  <a:pt x="386902" y="1338337"/>
                  <a:pt x="373053" y="1320800"/>
                  <a:pt x="360738" y="1302327"/>
                </a:cubicBezTo>
                <a:cubicBezTo>
                  <a:pt x="354581" y="1293091"/>
                  <a:pt x="345777" y="1285149"/>
                  <a:pt x="342266" y="1274618"/>
                </a:cubicBezTo>
                <a:cubicBezTo>
                  <a:pt x="339187" y="1265382"/>
                  <a:pt x="337383" y="1255617"/>
                  <a:pt x="333029" y="1246909"/>
                </a:cubicBezTo>
                <a:cubicBezTo>
                  <a:pt x="286648" y="1154147"/>
                  <a:pt x="344666" y="1295609"/>
                  <a:pt x="296084" y="1182254"/>
                </a:cubicBezTo>
                <a:cubicBezTo>
                  <a:pt x="292249" y="1173305"/>
                  <a:pt x="291201" y="1163253"/>
                  <a:pt x="286847" y="1154545"/>
                </a:cubicBezTo>
                <a:cubicBezTo>
                  <a:pt x="281883" y="1144616"/>
                  <a:pt x="272883" y="1136980"/>
                  <a:pt x="268375" y="1126836"/>
                </a:cubicBezTo>
                <a:cubicBezTo>
                  <a:pt x="260467" y="1109042"/>
                  <a:pt x="256060" y="1089891"/>
                  <a:pt x="249902" y="1071418"/>
                </a:cubicBezTo>
                <a:cubicBezTo>
                  <a:pt x="246823" y="1062182"/>
                  <a:pt x="246067" y="1051810"/>
                  <a:pt x="240666" y="1043709"/>
                </a:cubicBezTo>
                <a:lnTo>
                  <a:pt x="222193" y="1016000"/>
                </a:lnTo>
                <a:cubicBezTo>
                  <a:pt x="211909" y="985148"/>
                  <a:pt x="211450" y="986132"/>
                  <a:pt x="203720" y="951345"/>
                </a:cubicBezTo>
                <a:cubicBezTo>
                  <a:pt x="200314" y="936020"/>
                  <a:pt x="198615" y="920309"/>
                  <a:pt x="194484" y="905163"/>
                </a:cubicBezTo>
                <a:cubicBezTo>
                  <a:pt x="189361" y="886377"/>
                  <a:pt x="182169" y="868218"/>
                  <a:pt x="176011" y="849745"/>
                </a:cubicBezTo>
                <a:cubicBezTo>
                  <a:pt x="172932" y="840509"/>
                  <a:pt x="168684" y="831583"/>
                  <a:pt x="166775" y="822036"/>
                </a:cubicBezTo>
                <a:cubicBezTo>
                  <a:pt x="163696" y="806642"/>
                  <a:pt x="161346" y="791084"/>
                  <a:pt x="157538" y="775854"/>
                </a:cubicBezTo>
                <a:cubicBezTo>
                  <a:pt x="155177" y="766409"/>
                  <a:pt x="150977" y="757506"/>
                  <a:pt x="148302" y="748145"/>
                </a:cubicBezTo>
                <a:cubicBezTo>
                  <a:pt x="144815" y="735939"/>
                  <a:pt x="142714" y="723359"/>
                  <a:pt x="139066" y="711200"/>
                </a:cubicBezTo>
                <a:cubicBezTo>
                  <a:pt x="133471" y="692549"/>
                  <a:pt x="126751" y="674255"/>
                  <a:pt x="120593" y="655782"/>
                </a:cubicBezTo>
                <a:lnTo>
                  <a:pt x="102120" y="600363"/>
                </a:lnTo>
                <a:cubicBezTo>
                  <a:pt x="79982" y="533951"/>
                  <a:pt x="106833" y="616859"/>
                  <a:pt x="83647" y="535709"/>
                </a:cubicBezTo>
                <a:cubicBezTo>
                  <a:pt x="80972" y="526348"/>
                  <a:pt x="77086" y="517361"/>
                  <a:pt x="74411" y="508000"/>
                </a:cubicBezTo>
                <a:cubicBezTo>
                  <a:pt x="70924" y="495794"/>
                  <a:pt x="70175" y="482722"/>
                  <a:pt x="65175" y="471054"/>
                </a:cubicBezTo>
                <a:cubicBezTo>
                  <a:pt x="60802" y="460851"/>
                  <a:pt x="52860" y="452581"/>
                  <a:pt x="46702" y="443345"/>
                </a:cubicBezTo>
                <a:cubicBezTo>
                  <a:pt x="30310" y="344987"/>
                  <a:pt x="40111" y="406448"/>
                  <a:pt x="18993" y="258618"/>
                </a:cubicBezTo>
                <a:cubicBezTo>
                  <a:pt x="7461" y="177892"/>
                  <a:pt x="5194" y="172028"/>
                  <a:pt x="520" y="73891"/>
                </a:cubicBezTo>
                <a:cubicBezTo>
                  <a:pt x="-652" y="49289"/>
                  <a:pt x="520" y="24630"/>
                  <a:pt x="520" y="0"/>
                </a:cubicBezTo>
              </a:path>
            </a:pathLst>
          </a:custGeom>
          <a:noFill/>
          <a:ln w="76200">
            <a:solidFill>
              <a:srgbClr val="CC0066"/>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Explosion 1 12"/>
          <p:cNvSpPr/>
          <p:nvPr/>
        </p:nvSpPr>
        <p:spPr>
          <a:xfrm>
            <a:off x="7467600" y="2691092"/>
            <a:ext cx="914400" cy="805934"/>
          </a:xfrm>
          <a:prstGeom prst="irregularSeal1">
            <a:avLst/>
          </a:prstGeom>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Explosion 1 13"/>
          <p:cNvSpPr/>
          <p:nvPr/>
        </p:nvSpPr>
        <p:spPr>
          <a:xfrm>
            <a:off x="8584913" y="2856223"/>
            <a:ext cx="1066800" cy="708891"/>
          </a:xfrm>
          <a:prstGeom prst="irregularSeal1">
            <a:avLst/>
          </a:prstGeom>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8"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2207" y="1"/>
            <a:ext cx="3074712" cy="2215964"/>
          </a:xfrm>
          <a:prstGeom prst="rect">
            <a:avLst/>
          </a:prstGeom>
        </p:spPr>
      </p:pic>
      <p:sp>
        <p:nvSpPr>
          <p:cNvPr id="29" name="Rectangular Callout 28"/>
          <p:cNvSpPr/>
          <p:nvPr/>
        </p:nvSpPr>
        <p:spPr>
          <a:xfrm>
            <a:off x="6679913" y="1"/>
            <a:ext cx="1905000" cy="990600"/>
          </a:xfrm>
          <a:prstGeom prst="wedgeRectCallout">
            <a:avLst>
              <a:gd name="adj1" fmla="val 142692"/>
              <a:gd name="adj2" fmla="val 274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King</a:t>
            </a:r>
            <a:r>
              <a:rPr lang="zh-CN" altLang="en-US" sz="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of</a:t>
            </a:r>
            <a:r>
              <a:rPr lang="zh-CN" altLang="en-US" sz="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CN" sz="1200" dirty="0" err="1">
                <a:solidFill>
                  <a:schemeClr val="tx1"/>
                </a:solidFill>
                <a:latin typeface="Times New Roman" panose="02020603050405020304" pitchFamily="18" charset="0"/>
                <a:ea typeface="DFKai-SB" panose="03000509000000000000" pitchFamily="65" charset="-120"/>
                <a:cs typeface="Times New Roman" panose="02020603050405020304" pitchFamily="18" charset="0"/>
              </a:rPr>
              <a:t>Wusun</a:t>
            </a:r>
            <a:r>
              <a:rPr lang="en-US" altLang="zh-CN" sz="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You are so generous. I will receive the gifts but I do not plan to send soldiers to fight the Huns.</a:t>
            </a:r>
            <a:endParaRPr lang="en-US" sz="1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0" name="Rectangular Callout 29"/>
          <p:cNvSpPr/>
          <p:nvPr/>
        </p:nvSpPr>
        <p:spPr>
          <a:xfrm>
            <a:off x="11277600" y="50588"/>
            <a:ext cx="838200" cy="762000"/>
          </a:xfrm>
          <a:prstGeom prst="wedgeRectCallout">
            <a:avLst>
              <a:gd name="adj1" fmla="val -71522"/>
              <a:gd name="adj2" fmla="val 46742"/>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Oh no! Failed again!</a:t>
            </a:r>
            <a:endParaRPr lang="en-US"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文字方塊 3"/>
          <p:cNvSpPr txBox="1"/>
          <p:nvPr/>
        </p:nvSpPr>
        <p:spPr>
          <a:xfrm>
            <a:off x="15082" y="50589"/>
            <a:ext cx="5699919" cy="830997"/>
          </a:xfrm>
          <a:prstGeom prst="rect">
            <a:avLst/>
          </a:prstGeom>
          <a:noFill/>
        </p:spPr>
        <p:txBody>
          <a:bodyPr wrap="square" rtlCol="0">
            <a:spAutoFit/>
          </a:bodyPr>
          <a:lstStyle/>
          <a:p>
            <a:r>
              <a:rPr lang="en-US" altLang="zh-TW"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D. The</a:t>
            </a:r>
            <a:r>
              <a:rPr lang="en-US" altLang="zh-CN"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 Second Mission of Zhang Qian</a:t>
            </a:r>
            <a:r>
              <a:rPr lang="zh-CN" altLang="en-US"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CN"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to the Western Regions</a:t>
            </a:r>
          </a:p>
        </p:txBody>
      </p:sp>
      <p:sp>
        <p:nvSpPr>
          <p:cNvPr id="20" name="TextBox 19"/>
          <p:cNvSpPr txBox="1"/>
          <p:nvPr/>
        </p:nvSpPr>
        <p:spPr>
          <a:xfrm>
            <a:off x="23092" y="860928"/>
            <a:ext cx="5166519" cy="923330"/>
          </a:xfrm>
          <a:prstGeom prst="rect">
            <a:avLst/>
          </a:prstGeom>
          <a:noFill/>
        </p:spPr>
        <p:txBody>
          <a:bodyPr wrap="square" rtlCol="0">
            <a:spAutoFit/>
          </a:bodyPr>
          <a:lstStyle/>
          <a:p>
            <a:r>
              <a:rPr lang="en-US" altLang="zh-TW" dirty="0">
                <a:latin typeface="Times New Roman" panose="02020603050405020304" pitchFamily="18" charset="0"/>
                <a:ea typeface="SimSun" panose="02010600030101010101" pitchFamily="2" charset="-122"/>
                <a:cs typeface="Times New Roman" panose="02020603050405020304" pitchFamily="18" charset="0"/>
              </a:rPr>
              <a:t>In</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119</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B.C.,</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Emperor</a:t>
            </a:r>
            <a:r>
              <a:rPr lang="zh-CN"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dirty="0" err="1">
                <a:latin typeface="Times New Roman" panose="02020603050405020304" pitchFamily="18" charset="0"/>
                <a:ea typeface="SimSun" panose="02010600030101010101" pitchFamily="2" charset="-122"/>
                <a:cs typeface="Times New Roman" panose="02020603050405020304" pitchFamily="18" charset="0"/>
              </a:rPr>
              <a:t>Wudi</a:t>
            </a:r>
            <a:r>
              <a:rPr lang="en-US" altLang="zh-CN" dirty="0">
                <a:latin typeface="Times New Roman" panose="02020603050405020304" pitchFamily="18" charset="0"/>
                <a:ea typeface="SimSun" panose="02010600030101010101" pitchFamily="2" charset="-122"/>
                <a:cs typeface="Times New Roman" panose="02020603050405020304" pitchFamily="18" charset="0"/>
              </a:rPr>
              <a:t> ordered Z</a:t>
            </a:r>
            <a:r>
              <a:rPr lang="en-US" altLang="zh-TW" dirty="0">
                <a:latin typeface="Times New Roman" panose="02020603050405020304" pitchFamily="18" charset="0"/>
                <a:ea typeface="SimSun" panose="02010600030101010101" pitchFamily="2" charset="-122"/>
                <a:cs typeface="Times New Roman" panose="02020603050405020304" pitchFamily="18" charset="0"/>
              </a:rPr>
              <a:t>hang</a:t>
            </a:r>
            <a:r>
              <a:rPr lang="zh-TW" altLang="en-US" dirty="0">
                <a:latin typeface="Times New Roman" panose="02020603050405020304" pitchFamily="18" charset="0"/>
                <a:ea typeface="SimSun" panose="02010600030101010101" pitchFamily="2" charset="-122"/>
                <a:cs typeface="Times New Roman" panose="02020603050405020304" pitchFamily="18" charset="0"/>
              </a:rPr>
              <a:t> </a:t>
            </a:r>
            <a:r>
              <a:rPr lang="en-US" altLang="zh-TW" dirty="0">
                <a:latin typeface="Times New Roman" panose="02020603050405020304" pitchFamily="18" charset="0"/>
                <a:ea typeface="SimSun" panose="02010600030101010101" pitchFamily="2" charset="-122"/>
                <a:cs typeface="Times New Roman" panose="02020603050405020304" pitchFamily="18" charset="0"/>
              </a:rPr>
              <a:t>Qian to go to the Western Regions a second time to handle the Huns. This time, the objective was Wusun. </a:t>
            </a:r>
            <a:endParaRPr lang="en-US" dirty="0">
              <a:latin typeface="Times New Roman" panose="02020603050405020304" pitchFamily="18" charset="0"/>
              <a:cs typeface="Times New Roman" panose="02020603050405020304" pitchFamily="18" charset="0"/>
            </a:endParaRPr>
          </a:p>
        </p:txBody>
      </p:sp>
      <p:sp>
        <p:nvSpPr>
          <p:cNvPr id="2" name="Rectangle 1"/>
          <p:cNvSpPr/>
          <p:nvPr/>
        </p:nvSpPr>
        <p:spPr>
          <a:xfrm>
            <a:off x="75005" y="2100261"/>
            <a:ext cx="6080125" cy="584775"/>
          </a:xfrm>
          <a:prstGeom prst="rect">
            <a:avLst/>
          </a:prstGeom>
        </p:spPr>
        <p:txBody>
          <a:bodyPr>
            <a:spAutoFit/>
          </a:bodyPr>
          <a:lstStyle/>
          <a:p>
            <a:r>
              <a:rPr lang="en-US" altLang="zh-TW" sz="1600" dirty="0">
                <a:solidFill>
                  <a:srgbClr val="FF0000"/>
                </a:solidFill>
                <a:latin typeface="Times New Roman" panose="02020603050405020304" pitchFamily="18" charset="0"/>
                <a:ea typeface="文鼎行楷碑體" panose="02010609010101010101" pitchFamily="49" charset="-120"/>
                <a:cs typeface="Times New Roman" panose="02020603050405020304" pitchFamily="18" charset="0"/>
              </a:rPr>
              <a:t>Answer: Emperor</a:t>
            </a:r>
            <a:r>
              <a:rPr lang="zh-TW" altLang="en-US" sz="1600" dirty="0">
                <a:solidFill>
                  <a:srgbClr val="FF0000"/>
                </a:solidFill>
                <a:latin typeface="Times New Roman" panose="02020603050405020304" pitchFamily="18" charset="0"/>
                <a:ea typeface="文鼎行楷碑體" panose="02010609010101010101" pitchFamily="49" charset="-120"/>
                <a:cs typeface="Times New Roman" panose="02020603050405020304" pitchFamily="18" charset="0"/>
              </a:rPr>
              <a:t> </a:t>
            </a:r>
            <a:r>
              <a:rPr lang="en-US" altLang="zh-TW" sz="1600" dirty="0" err="1">
                <a:solidFill>
                  <a:srgbClr val="FF0000"/>
                </a:solidFill>
                <a:latin typeface="Times New Roman" panose="02020603050405020304" pitchFamily="18" charset="0"/>
                <a:ea typeface="文鼎行楷碑體" panose="02010609010101010101" pitchFamily="49" charset="-120"/>
                <a:cs typeface="Times New Roman" panose="02020603050405020304" pitchFamily="18" charset="0"/>
              </a:rPr>
              <a:t>Wudi</a:t>
            </a:r>
            <a:r>
              <a:rPr lang="en-US" altLang="zh-TW" sz="1600" dirty="0">
                <a:solidFill>
                  <a:srgbClr val="FF0000"/>
                </a:solidFill>
                <a:latin typeface="Times New Roman" panose="02020603050405020304" pitchFamily="18" charset="0"/>
                <a:ea typeface="文鼎行楷碑體" panose="02010609010101010101" pitchFamily="49" charset="-120"/>
                <a:cs typeface="Times New Roman" panose="02020603050405020304" pitchFamily="18" charset="0"/>
              </a:rPr>
              <a:t> had hoped to</a:t>
            </a:r>
            <a:r>
              <a:rPr lang="zh-TW" altLang="en-US" sz="1600" dirty="0">
                <a:solidFill>
                  <a:srgbClr val="FF0000"/>
                </a:solidFill>
                <a:latin typeface="Times New Roman" panose="02020603050405020304" pitchFamily="18" charset="0"/>
                <a:ea typeface="文鼎行楷碑體" panose="02010609010101010101" pitchFamily="49" charset="-120"/>
                <a:cs typeface="Times New Roman" panose="02020603050405020304" pitchFamily="18" charset="0"/>
              </a:rPr>
              <a:t> </a:t>
            </a:r>
            <a:r>
              <a:rPr lang="en-US" altLang="zh-TW" sz="1600" dirty="0">
                <a:solidFill>
                  <a:srgbClr val="FF0000"/>
                </a:solidFill>
                <a:latin typeface="Times New Roman" panose="02020603050405020304" pitchFamily="18" charset="0"/>
                <a:ea typeface="文鼎行楷碑體" panose="02010609010101010101" pitchFamily="49" charset="-120"/>
                <a:cs typeface="Times New Roman" panose="02020603050405020304" pitchFamily="18" charset="0"/>
              </a:rPr>
              <a:t>contact</a:t>
            </a:r>
            <a:r>
              <a:rPr lang="zh-TW" altLang="en-US" sz="1600" dirty="0">
                <a:solidFill>
                  <a:srgbClr val="FF0000"/>
                </a:solidFill>
                <a:latin typeface="Times New Roman" panose="02020603050405020304" pitchFamily="18" charset="0"/>
                <a:ea typeface="文鼎行楷碑體" panose="02010609010101010101" pitchFamily="49" charset="-120"/>
                <a:cs typeface="Times New Roman" panose="02020603050405020304" pitchFamily="18" charset="0"/>
              </a:rPr>
              <a:t> </a:t>
            </a:r>
            <a:r>
              <a:rPr lang="en-US" altLang="zh-TW" sz="1600" dirty="0" err="1">
                <a:solidFill>
                  <a:srgbClr val="FF0000"/>
                </a:solidFill>
                <a:latin typeface="Times New Roman" panose="02020603050405020304" pitchFamily="18" charset="0"/>
                <a:ea typeface="文鼎行楷碑體" panose="02010609010101010101" pitchFamily="49" charset="-120"/>
                <a:cs typeface="Times New Roman" panose="02020603050405020304" pitchFamily="18" charset="0"/>
              </a:rPr>
              <a:t>Wusun</a:t>
            </a:r>
            <a:r>
              <a:rPr lang="zh-TW" altLang="en-US" sz="1600" dirty="0">
                <a:solidFill>
                  <a:srgbClr val="FF0000"/>
                </a:solidFill>
                <a:latin typeface="Times New Roman" panose="02020603050405020304" pitchFamily="18" charset="0"/>
                <a:ea typeface="文鼎行楷碑體" panose="02010609010101010101" pitchFamily="49" charset="-120"/>
                <a:cs typeface="Times New Roman" panose="02020603050405020304" pitchFamily="18" charset="0"/>
              </a:rPr>
              <a:t> </a:t>
            </a:r>
            <a:r>
              <a:rPr lang="en-US" altLang="zh-TW" sz="1600" dirty="0">
                <a:solidFill>
                  <a:srgbClr val="FF0000"/>
                </a:solidFill>
                <a:latin typeface="Times New Roman" panose="02020603050405020304" pitchFamily="18" charset="0"/>
                <a:ea typeface="文鼎行楷碑體" panose="02010609010101010101" pitchFamily="49" charset="-120"/>
                <a:cs typeface="Times New Roman" panose="02020603050405020304" pitchFamily="18" charset="0"/>
              </a:rPr>
              <a:t>people</a:t>
            </a:r>
            <a:r>
              <a:rPr lang="zh-TW" altLang="en-US" sz="1600" dirty="0">
                <a:solidFill>
                  <a:srgbClr val="FF0000"/>
                </a:solidFill>
                <a:latin typeface="Times New Roman" panose="02020603050405020304" pitchFamily="18" charset="0"/>
                <a:ea typeface="文鼎行楷碑體" panose="02010609010101010101" pitchFamily="49" charset="-120"/>
                <a:cs typeface="Times New Roman" panose="02020603050405020304" pitchFamily="18" charset="0"/>
              </a:rPr>
              <a:t> </a:t>
            </a:r>
            <a:r>
              <a:rPr lang="en-US" altLang="zh-TW" sz="1600" dirty="0">
                <a:solidFill>
                  <a:srgbClr val="FF0000"/>
                </a:solidFill>
                <a:latin typeface="Times New Roman" panose="02020603050405020304" pitchFamily="18" charset="0"/>
                <a:ea typeface="文鼎行楷碑體" panose="02010609010101010101" pitchFamily="49" charset="-120"/>
                <a:cs typeface="Times New Roman" panose="02020603050405020304" pitchFamily="18" charset="0"/>
              </a:rPr>
              <a:t>to arrange for a pincer attack on the Huns. However, this plan failed.</a:t>
            </a:r>
            <a:endParaRPr lang="zh-TW"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442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2" y="785751"/>
            <a:ext cx="6072249" cy="607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67" y="44872"/>
            <a:ext cx="2853211" cy="584775"/>
          </a:xfrm>
          <a:prstGeom prst="rect">
            <a:avLst/>
          </a:prstGeom>
          <a:noFill/>
        </p:spPr>
        <p:txBody>
          <a:bodyPr wrap="square" rtlCol="0">
            <a:spAutoFit/>
          </a:bodyPr>
          <a:lstStyle/>
          <a:p>
            <a:r>
              <a:rPr lang="en-US" altLang="zh-TW" sz="32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5.</a:t>
            </a:r>
            <a:r>
              <a:rPr lang="zh-CN" altLang="en-US" sz="32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張騫的貢獻</a:t>
            </a:r>
            <a:endParaRPr lang="en-US" altLang="zh-HK" sz="32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1471">
            <a:off x="4196592" y="449964"/>
            <a:ext cx="2173367" cy="209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53000" y="665066"/>
            <a:ext cx="1371600" cy="830997"/>
          </a:xfrm>
          <a:prstGeom prst="rect">
            <a:avLst/>
          </a:prstGeom>
          <a:noFill/>
        </p:spPr>
        <p:txBody>
          <a:bodyPr wrap="square" rtlCol="0">
            <a:spAutoFit/>
          </a:bodyPr>
          <a:lstStyle/>
          <a:p>
            <a:r>
              <a:rPr lang="zh-CN" altLang="en-US" sz="1600" dirty="0">
                <a:latin typeface="文鼎行楷碑體" panose="02010609010101010101" pitchFamily="49" charset="-120"/>
                <a:ea typeface="文鼎行楷碑體" panose="02010609010101010101" pitchFamily="49" charset="-120"/>
                <a:cs typeface="文鼎行楷碑體" panose="02010609010101010101" pitchFamily="49" charset="-120"/>
              </a:rPr>
              <a:t>將來的人如何評價我我一生的成就？</a:t>
            </a:r>
            <a:endParaRPr lang="en-US" sz="1600" dirty="0">
              <a:latin typeface="文鼎行楷碑體" panose="02010609010101010101" pitchFamily="49" charset="-120"/>
              <a:ea typeface="文鼎行楷碑體" panose="02010609010101010101" pitchFamily="49" charset="-120"/>
              <a:cs typeface="文鼎行楷碑體" panose="02010609010101010101" pitchFamily="49" charset="-120"/>
            </a:endParaRPr>
          </a:p>
        </p:txBody>
      </p:sp>
      <p:sp>
        <p:nvSpPr>
          <p:cNvPr id="4" name="Rectangle 3"/>
          <p:cNvSpPr/>
          <p:nvPr/>
        </p:nvSpPr>
        <p:spPr>
          <a:xfrm>
            <a:off x="7391400" y="1676400"/>
            <a:ext cx="609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endParaRPr>
          </a:p>
        </p:txBody>
      </p:sp>
      <p:sp>
        <p:nvSpPr>
          <p:cNvPr id="6" name="TextBox 5"/>
          <p:cNvSpPr txBox="1"/>
          <p:nvPr/>
        </p:nvSpPr>
        <p:spPr>
          <a:xfrm>
            <a:off x="8001000" y="1764268"/>
            <a:ext cx="3810000" cy="369332"/>
          </a:xfrm>
          <a:prstGeom prst="rect">
            <a:avLst/>
          </a:prstGeom>
          <a:noFill/>
        </p:spPr>
        <p:txBody>
          <a:bodyPr wrap="square" rtlCol="0">
            <a:spAutoFit/>
          </a:bodyPr>
          <a:lstStyle/>
          <a:p>
            <a:r>
              <a:rPr lang="zh-CN" altLang="en-US" dirty="0"/>
              <a:t>外交上 （聯合西域國家夾擊匈奴）</a:t>
            </a:r>
            <a:endParaRPr lang="en-US" dirty="0"/>
          </a:p>
        </p:txBody>
      </p:sp>
      <p:sp>
        <p:nvSpPr>
          <p:cNvPr id="9" name="Rectangle 8"/>
          <p:cNvSpPr/>
          <p:nvPr/>
        </p:nvSpPr>
        <p:spPr>
          <a:xfrm>
            <a:off x="7391400" y="2727362"/>
            <a:ext cx="609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p:cNvSpPr txBox="1"/>
          <p:nvPr/>
        </p:nvSpPr>
        <p:spPr>
          <a:xfrm>
            <a:off x="8020790" y="2804580"/>
            <a:ext cx="3810000" cy="369332"/>
          </a:xfrm>
          <a:prstGeom prst="rect">
            <a:avLst/>
          </a:prstGeom>
          <a:noFill/>
        </p:spPr>
        <p:txBody>
          <a:bodyPr wrap="square" rtlCol="0">
            <a:spAutoFit/>
          </a:bodyPr>
          <a:lstStyle/>
          <a:p>
            <a:r>
              <a:rPr lang="zh-CN" altLang="en-US" dirty="0"/>
              <a:t>文化交流</a:t>
            </a:r>
            <a:endParaRPr lang="en-US" dirty="0"/>
          </a:p>
        </p:txBody>
      </p:sp>
      <p:sp>
        <p:nvSpPr>
          <p:cNvPr id="7" name="TextBox 6"/>
          <p:cNvSpPr txBox="1"/>
          <p:nvPr/>
        </p:nvSpPr>
        <p:spPr>
          <a:xfrm>
            <a:off x="7239000" y="533401"/>
            <a:ext cx="3886200" cy="646331"/>
          </a:xfrm>
          <a:prstGeom prst="rect">
            <a:avLst/>
          </a:prstGeom>
          <a:noFill/>
          <a:ln>
            <a:solidFill>
              <a:schemeClr val="accent1"/>
            </a:solidFill>
          </a:ln>
        </p:spPr>
        <p:txBody>
          <a:bodyPr wrap="square" rtlCol="0">
            <a:spAutoFit/>
          </a:bodyPr>
          <a:lstStyle/>
          <a:p>
            <a:r>
              <a:rPr lang="zh-TW" altLang="en-US" dirty="0">
                <a:latin typeface="SimSun" panose="02010600030101010101" pitchFamily="2" charset="-122"/>
                <a:ea typeface="SimSun" panose="02010600030101010101" pitchFamily="2" charset="-122"/>
              </a:rPr>
              <a:t>活動：</a:t>
            </a:r>
            <a:r>
              <a:rPr lang="zh-CN" altLang="en-US" dirty="0"/>
              <a:t>請在空格上填上“</a:t>
            </a:r>
            <a:r>
              <a:rPr lang="en-US" altLang="zh-CN" dirty="0"/>
              <a:t>X</a:t>
            </a:r>
            <a:r>
              <a:rPr lang="zh-CN" altLang="en-US" dirty="0"/>
              <a:t>”（表示失敗）或“✔”（表示成功）</a:t>
            </a:r>
            <a:endParaRPr lang="en-US" dirty="0"/>
          </a:p>
        </p:txBody>
      </p:sp>
      <p:sp>
        <p:nvSpPr>
          <p:cNvPr id="12" name="Rectangle 11"/>
          <p:cNvSpPr/>
          <p:nvPr/>
        </p:nvSpPr>
        <p:spPr>
          <a:xfrm>
            <a:off x="7391400" y="3687840"/>
            <a:ext cx="609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TextBox 12"/>
          <p:cNvSpPr txBox="1"/>
          <p:nvPr/>
        </p:nvSpPr>
        <p:spPr>
          <a:xfrm>
            <a:off x="8020790" y="3821875"/>
            <a:ext cx="3810000" cy="646331"/>
          </a:xfrm>
          <a:prstGeom prst="rect">
            <a:avLst/>
          </a:prstGeom>
          <a:noFill/>
        </p:spPr>
        <p:txBody>
          <a:bodyPr wrap="square" rtlCol="0">
            <a:spAutoFit/>
          </a:bodyPr>
          <a:lstStyle/>
          <a:p>
            <a:r>
              <a:rPr lang="zh-CN" altLang="en-US" dirty="0"/>
              <a:t>絲綢之路（張騫往返西域的路線，</a:t>
            </a:r>
            <a:r>
              <a:rPr lang="zh-HK" altLang="zh-TW" dirty="0"/>
              <a:t>後來</a:t>
            </a:r>
            <a:r>
              <a:rPr lang="zh-CN" altLang="en-US" dirty="0"/>
              <a:t>成了「絲綢之路」）</a:t>
            </a:r>
            <a:endParaRPr lang="en-US" dirty="0"/>
          </a:p>
        </p:txBody>
      </p:sp>
      <p:sp>
        <p:nvSpPr>
          <p:cNvPr id="5" name="Rectangle 4"/>
          <p:cNvSpPr/>
          <p:nvPr/>
        </p:nvSpPr>
        <p:spPr>
          <a:xfrm>
            <a:off x="7546159" y="1718205"/>
            <a:ext cx="300082" cy="369332"/>
          </a:xfrm>
          <a:prstGeom prst="rect">
            <a:avLst/>
          </a:prstGeom>
        </p:spPr>
        <p:txBody>
          <a:bodyPr wrap="none">
            <a:spAutoFit/>
          </a:bodyPr>
          <a:lstStyle/>
          <a:p>
            <a:pPr algn="ctr"/>
            <a:r>
              <a:rPr lang="en-US" altLang="zh-TW" b="1" dirty="0">
                <a:solidFill>
                  <a:srgbClr val="FF0000"/>
                </a:solidFill>
              </a:rPr>
              <a:t>×</a:t>
            </a:r>
          </a:p>
        </p:txBody>
      </p:sp>
      <p:sp>
        <p:nvSpPr>
          <p:cNvPr id="8" name="Rectangle 7"/>
          <p:cNvSpPr/>
          <p:nvPr/>
        </p:nvSpPr>
        <p:spPr>
          <a:xfrm>
            <a:off x="7488451" y="2794893"/>
            <a:ext cx="415498" cy="369332"/>
          </a:xfrm>
          <a:prstGeom prst="rect">
            <a:avLst/>
          </a:prstGeom>
        </p:spPr>
        <p:txBody>
          <a:bodyPr wrap="none">
            <a:spAutoFit/>
          </a:bodyPr>
          <a:lstStyle/>
          <a:p>
            <a:pPr algn="ctr"/>
            <a:r>
              <a:rPr lang="en-US" altLang="zh-TW" dirty="0">
                <a:solidFill>
                  <a:srgbClr val="FF0000"/>
                </a:solidFill>
              </a:rPr>
              <a:t>✔</a:t>
            </a:r>
          </a:p>
        </p:txBody>
      </p:sp>
      <p:sp>
        <p:nvSpPr>
          <p:cNvPr id="11" name="Rectangle 10"/>
          <p:cNvSpPr/>
          <p:nvPr/>
        </p:nvSpPr>
        <p:spPr>
          <a:xfrm>
            <a:off x="7488451" y="3775708"/>
            <a:ext cx="415498" cy="369332"/>
          </a:xfrm>
          <a:prstGeom prst="rect">
            <a:avLst/>
          </a:prstGeom>
        </p:spPr>
        <p:txBody>
          <a:bodyPr wrap="none">
            <a:spAutoFit/>
          </a:bodyPr>
          <a:lstStyle/>
          <a:p>
            <a:pPr algn="ctr"/>
            <a:r>
              <a:rPr lang="en-US" altLang="zh-TW" dirty="0">
                <a:solidFill>
                  <a:srgbClr val="FF0000"/>
                </a:solidFill>
              </a:rPr>
              <a:t>✔</a:t>
            </a:r>
          </a:p>
        </p:txBody>
      </p:sp>
    </p:spTree>
    <p:extLst>
      <p:ext uri="{BB962C8B-B14F-4D97-AF65-F5344CB8AC3E}">
        <p14:creationId xmlns:p14="http://schemas.microsoft.com/office/powerpoint/2010/main" val="13747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2" y="785751"/>
            <a:ext cx="6072249" cy="607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66" y="44872"/>
            <a:ext cx="4566834" cy="461665"/>
          </a:xfrm>
          <a:prstGeom prst="rect">
            <a:avLst/>
          </a:prstGeom>
          <a:noFill/>
        </p:spPr>
        <p:txBody>
          <a:bodyPr wrap="square" rtlCol="0">
            <a:spAutoFit/>
          </a:bodyPr>
          <a:lstStyle/>
          <a:p>
            <a:r>
              <a:rPr lang="en-US" altLang="zh-TW"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E. Accomplishments of Zhang Qian</a:t>
            </a:r>
            <a:endParaRPr lang="en-US" altLang="zh-HK" sz="24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1471">
            <a:off x="4196592" y="449964"/>
            <a:ext cx="2173367" cy="209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917987" y="687290"/>
            <a:ext cx="1371600" cy="769441"/>
          </a:xfrm>
          <a:prstGeom prst="rect">
            <a:avLst/>
          </a:prstGeom>
          <a:noFill/>
        </p:spPr>
        <p:txBody>
          <a:bodyPr wrap="square" rtlCol="0">
            <a:spAutoFit/>
          </a:bodyPr>
          <a:lstStyle/>
          <a:p>
            <a:r>
              <a:rPr lang="en-US" altLang="zh-CN" sz="1100" dirty="0">
                <a:latin typeface="Times New Roman" panose="02020603050405020304" pitchFamily="18" charset="0"/>
                <a:ea typeface="文鼎行楷碑體" panose="02010609010101010101" pitchFamily="49" charset="-120"/>
                <a:cs typeface="Times New Roman" panose="02020603050405020304" pitchFamily="18" charset="0"/>
              </a:rPr>
              <a:t>How will people in the future evaluate me and my accomplishments? </a:t>
            </a:r>
            <a:endParaRPr lang="en-US" sz="1100" dirty="0">
              <a:latin typeface="Times New Roman" panose="02020603050405020304" pitchFamily="18" charset="0"/>
              <a:ea typeface="文鼎行楷碑體" panose="02010609010101010101" pitchFamily="49" charset="-120"/>
              <a:cs typeface="Times New Roman" panose="02020603050405020304" pitchFamily="18" charset="0"/>
            </a:endParaRPr>
          </a:p>
        </p:txBody>
      </p:sp>
      <p:sp>
        <p:nvSpPr>
          <p:cNvPr id="6" name="TextBox 5"/>
          <p:cNvSpPr txBox="1"/>
          <p:nvPr/>
        </p:nvSpPr>
        <p:spPr>
          <a:xfrm>
            <a:off x="8001000" y="1764268"/>
            <a:ext cx="3810000"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Diplomacy</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(allied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with 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Western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Regions</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to</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attack 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Huns together)	</a:t>
            </a:r>
            <a:endParaRPr lang="en-US"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8020790" y="2804580"/>
            <a:ext cx="3810000"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Cultural exchange</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239000" y="533400"/>
            <a:ext cx="3886200" cy="923330"/>
          </a:xfrm>
          <a:prstGeom prst="rect">
            <a:avLst/>
          </a:prstGeom>
          <a:noFill/>
          <a:ln>
            <a:solidFill>
              <a:schemeClr val="accent1"/>
            </a:solidFill>
          </a:ln>
        </p:spPr>
        <p:txBody>
          <a:bodyPr wrap="square" rtlCol="0">
            <a:spAutoFit/>
          </a:bodyPr>
          <a:lstStyle/>
          <a:p>
            <a:r>
              <a:rPr lang="en-US" altLang="zh-CN" dirty="0">
                <a:latin typeface="Times New Roman" panose="02020603050405020304" pitchFamily="18" charset="0"/>
                <a:cs typeface="Times New Roman" panose="02020603050405020304" pitchFamily="18" charset="0"/>
              </a:rPr>
              <a:t>Activity: Please write</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X</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(to indicate failure) or </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(to</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indicate success) in the below boxes</a:t>
            </a:r>
            <a:endParaRPr lang="en-US"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020790" y="3821874"/>
            <a:ext cx="3810000"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Silk Road (The route that Zhang Qian took to and from the Western Regions later became “the Silk Road”)</a:t>
            </a:r>
            <a:endParaRPr lang="en-US"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EB4EC11B-24BD-4D08-9773-AAA67378E100}"/>
              </a:ext>
            </a:extLst>
          </p:cNvPr>
          <p:cNvSpPr/>
          <p:nvPr/>
        </p:nvSpPr>
        <p:spPr>
          <a:xfrm>
            <a:off x="7411190" y="1886527"/>
            <a:ext cx="609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endParaRPr>
          </a:p>
        </p:txBody>
      </p:sp>
      <p:sp>
        <p:nvSpPr>
          <p:cNvPr id="18" name="Rectangle 17">
            <a:extLst>
              <a:ext uri="{FF2B5EF4-FFF2-40B4-BE49-F238E27FC236}">
                <a16:creationId xmlns:a16="http://schemas.microsoft.com/office/drawing/2014/main" id="{F64D72A0-0986-472F-92C2-97C1AFD73C17}"/>
              </a:ext>
            </a:extLst>
          </p:cNvPr>
          <p:cNvSpPr/>
          <p:nvPr/>
        </p:nvSpPr>
        <p:spPr>
          <a:xfrm>
            <a:off x="7391400" y="2727362"/>
            <a:ext cx="609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9" name="Rectangle 18">
            <a:extLst>
              <a:ext uri="{FF2B5EF4-FFF2-40B4-BE49-F238E27FC236}">
                <a16:creationId xmlns:a16="http://schemas.microsoft.com/office/drawing/2014/main" id="{4D21CE59-8C0D-4664-9F69-BD37BAE05D71}"/>
              </a:ext>
            </a:extLst>
          </p:cNvPr>
          <p:cNvSpPr/>
          <p:nvPr/>
        </p:nvSpPr>
        <p:spPr>
          <a:xfrm>
            <a:off x="7411190" y="4054939"/>
            <a:ext cx="609600" cy="4572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Rectangle 3"/>
          <p:cNvSpPr/>
          <p:nvPr/>
        </p:nvSpPr>
        <p:spPr>
          <a:xfrm>
            <a:off x="7565949" y="1957775"/>
            <a:ext cx="300082" cy="369332"/>
          </a:xfrm>
          <a:prstGeom prst="rect">
            <a:avLst/>
          </a:prstGeom>
        </p:spPr>
        <p:txBody>
          <a:bodyPr wrap="none">
            <a:spAutoFit/>
          </a:bodyPr>
          <a:lstStyle/>
          <a:p>
            <a:pPr algn="ctr"/>
            <a:r>
              <a:rPr lang="en-US" altLang="zh-TW" b="1" dirty="0">
                <a:solidFill>
                  <a:srgbClr val="FF0000"/>
                </a:solidFill>
              </a:rPr>
              <a:t>×</a:t>
            </a:r>
          </a:p>
        </p:txBody>
      </p:sp>
      <p:sp>
        <p:nvSpPr>
          <p:cNvPr id="5" name="Rectangle 4"/>
          <p:cNvSpPr/>
          <p:nvPr/>
        </p:nvSpPr>
        <p:spPr>
          <a:xfrm>
            <a:off x="7488451" y="2776715"/>
            <a:ext cx="415498" cy="369332"/>
          </a:xfrm>
          <a:prstGeom prst="rect">
            <a:avLst/>
          </a:prstGeom>
        </p:spPr>
        <p:txBody>
          <a:bodyPr wrap="none">
            <a:spAutoFit/>
          </a:bodyPr>
          <a:lstStyle/>
          <a:p>
            <a:pPr algn="ctr"/>
            <a:r>
              <a:rPr lang="en-US" altLang="zh-TW" dirty="0">
                <a:solidFill>
                  <a:srgbClr val="FF0000"/>
                </a:solidFill>
              </a:rPr>
              <a:t>✔</a:t>
            </a:r>
          </a:p>
        </p:txBody>
      </p:sp>
      <p:sp>
        <p:nvSpPr>
          <p:cNvPr id="8" name="Rectangle 7"/>
          <p:cNvSpPr/>
          <p:nvPr/>
        </p:nvSpPr>
        <p:spPr>
          <a:xfrm>
            <a:off x="7508241" y="4116197"/>
            <a:ext cx="415498" cy="369332"/>
          </a:xfrm>
          <a:prstGeom prst="rect">
            <a:avLst/>
          </a:prstGeom>
        </p:spPr>
        <p:txBody>
          <a:bodyPr wrap="none">
            <a:spAutoFit/>
          </a:bodyPr>
          <a:lstStyle/>
          <a:p>
            <a:pPr algn="ctr"/>
            <a:r>
              <a:rPr lang="en-US" altLang="zh-TW" dirty="0">
                <a:solidFill>
                  <a:srgbClr val="FF0000"/>
                </a:solidFill>
              </a:rPr>
              <a:t>✔</a:t>
            </a:r>
          </a:p>
        </p:txBody>
      </p:sp>
    </p:spTree>
    <p:extLst>
      <p:ext uri="{BB962C8B-B14F-4D97-AF65-F5344CB8AC3E}">
        <p14:creationId xmlns:p14="http://schemas.microsoft.com/office/powerpoint/2010/main" val="156789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98" y="97861"/>
            <a:ext cx="7543802" cy="954107"/>
          </a:xfrm>
          <a:prstGeom prst="rect">
            <a:avLst/>
          </a:prstGeom>
          <a:noFill/>
        </p:spPr>
        <p:txBody>
          <a:bodyPr wrap="square" rtlCol="0">
            <a:spAutoFit/>
          </a:bodyPr>
          <a:lstStyle/>
          <a:p>
            <a:r>
              <a:rPr lang="zh-TW"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活動：張騫從中國帶了</a:t>
            </a:r>
            <a:r>
              <a:rPr lang="en-US" altLang="zh-TW"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5</a:t>
            </a:r>
            <a:r>
              <a:rPr lang="zh-CN"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項</a:t>
            </a:r>
            <a:r>
              <a:rPr lang="zh-TW"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物品或技術到西域</a:t>
            </a:r>
            <a:r>
              <a:rPr lang="zh-CN"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，你能找出來嗎</a:t>
            </a:r>
            <a:r>
              <a:rPr lang="zh-TW"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a:t>
            </a:r>
            <a:endParaRPr lang="en-US" altLang="zh-HK"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444" y="2425459"/>
            <a:ext cx="2667000" cy="120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6400" y="4621178"/>
            <a:ext cx="2509838"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1" y="2002787"/>
            <a:ext cx="1939925"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1412" y="4055426"/>
            <a:ext cx="2077032"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 y="4621826"/>
            <a:ext cx="2062162" cy="192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2400" y="4563568"/>
            <a:ext cx="1981200" cy="2168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6030" y="2185541"/>
            <a:ext cx="1771541" cy="193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圖片 18" descr="Y:\GS Team\PSHE_Belt and Road\歷史與文化系列：絲綢之路的故事\tender_illustration\聖公會聖十架小學\Pictures black and white\鑿井BW.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48801" y="2214443"/>
            <a:ext cx="2326591" cy="1840982"/>
          </a:xfrm>
          <a:prstGeom prst="rect">
            <a:avLst/>
          </a:prstGeom>
          <a:noFill/>
          <a:ln>
            <a:noFill/>
          </a:ln>
        </p:spPr>
      </p:pic>
      <p:sp>
        <p:nvSpPr>
          <p:cNvPr id="3" name="Rectangle 2"/>
          <p:cNvSpPr/>
          <p:nvPr/>
        </p:nvSpPr>
        <p:spPr>
          <a:xfrm>
            <a:off x="1066800" y="2133600"/>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2" name="Rectangle 11"/>
          <p:cNvSpPr/>
          <p:nvPr/>
        </p:nvSpPr>
        <p:spPr>
          <a:xfrm>
            <a:off x="3052762" y="2129725"/>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8400" y="2185540"/>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4" name="Rectangle 13"/>
          <p:cNvSpPr/>
          <p:nvPr/>
        </p:nvSpPr>
        <p:spPr>
          <a:xfrm>
            <a:off x="9105900" y="2125850"/>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5" name="Rectangle 14"/>
          <p:cNvSpPr/>
          <p:nvPr/>
        </p:nvSpPr>
        <p:spPr>
          <a:xfrm>
            <a:off x="800100" y="4621826"/>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545655" y="4431326"/>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35409" y="4435200"/>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8" name="Rectangle 17"/>
          <p:cNvSpPr/>
          <p:nvPr/>
        </p:nvSpPr>
        <p:spPr>
          <a:xfrm>
            <a:off x="9753600" y="4563567"/>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4" name="Rectangle 3"/>
          <p:cNvSpPr/>
          <p:nvPr/>
        </p:nvSpPr>
        <p:spPr>
          <a:xfrm>
            <a:off x="1066800" y="2131684"/>
            <a:ext cx="415498" cy="369332"/>
          </a:xfrm>
          <a:prstGeom prst="rect">
            <a:avLst/>
          </a:prstGeom>
        </p:spPr>
        <p:txBody>
          <a:bodyPr wrap="none">
            <a:spAutoFit/>
          </a:bodyPr>
          <a:lstStyle/>
          <a:p>
            <a:pPr algn="ctr"/>
            <a:r>
              <a:rPr lang="en-US" altLang="zh-TW" dirty="0">
                <a:solidFill>
                  <a:srgbClr val="C00000"/>
                </a:solidFill>
              </a:rPr>
              <a:t>✔</a:t>
            </a:r>
          </a:p>
        </p:txBody>
      </p:sp>
      <p:sp>
        <p:nvSpPr>
          <p:cNvPr id="20" name="Rectangle 19"/>
          <p:cNvSpPr/>
          <p:nvPr/>
        </p:nvSpPr>
        <p:spPr>
          <a:xfrm>
            <a:off x="6248400" y="2214443"/>
            <a:ext cx="415498" cy="369332"/>
          </a:xfrm>
          <a:prstGeom prst="rect">
            <a:avLst/>
          </a:prstGeom>
        </p:spPr>
        <p:txBody>
          <a:bodyPr wrap="none">
            <a:spAutoFit/>
          </a:bodyPr>
          <a:lstStyle/>
          <a:p>
            <a:pPr algn="ctr"/>
            <a:r>
              <a:rPr lang="en-US" altLang="zh-TW" dirty="0">
                <a:solidFill>
                  <a:srgbClr val="C00000"/>
                </a:solidFill>
              </a:rPr>
              <a:t>✔</a:t>
            </a:r>
          </a:p>
        </p:txBody>
      </p:sp>
      <p:sp>
        <p:nvSpPr>
          <p:cNvPr id="21" name="Rectangle 20"/>
          <p:cNvSpPr/>
          <p:nvPr/>
        </p:nvSpPr>
        <p:spPr>
          <a:xfrm>
            <a:off x="9119341" y="2141393"/>
            <a:ext cx="376844" cy="369332"/>
          </a:xfrm>
          <a:prstGeom prst="rect">
            <a:avLst/>
          </a:prstGeom>
        </p:spPr>
        <p:txBody>
          <a:bodyPr wrap="square">
            <a:spAutoFit/>
          </a:bodyPr>
          <a:lstStyle/>
          <a:p>
            <a:pPr algn="ctr"/>
            <a:r>
              <a:rPr lang="en-US" altLang="zh-TW" dirty="0">
                <a:solidFill>
                  <a:srgbClr val="C00000"/>
                </a:solidFill>
              </a:rPr>
              <a:t>✔</a:t>
            </a:r>
          </a:p>
        </p:txBody>
      </p:sp>
      <p:sp>
        <p:nvSpPr>
          <p:cNvPr id="22" name="Rectangle 21"/>
          <p:cNvSpPr/>
          <p:nvPr/>
        </p:nvSpPr>
        <p:spPr>
          <a:xfrm>
            <a:off x="6765475" y="4444323"/>
            <a:ext cx="415498" cy="369332"/>
          </a:xfrm>
          <a:prstGeom prst="rect">
            <a:avLst/>
          </a:prstGeom>
        </p:spPr>
        <p:txBody>
          <a:bodyPr wrap="none">
            <a:spAutoFit/>
          </a:bodyPr>
          <a:lstStyle/>
          <a:p>
            <a:pPr algn="ctr"/>
            <a:r>
              <a:rPr lang="en-US" altLang="zh-TW" dirty="0">
                <a:solidFill>
                  <a:srgbClr val="C00000"/>
                </a:solidFill>
              </a:rPr>
              <a:t>✔</a:t>
            </a:r>
          </a:p>
        </p:txBody>
      </p:sp>
      <p:sp>
        <p:nvSpPr>
          <p:cNvPr id="23" name="Rectangle 22"/>
          <p:cNvSpPr/>
          <p:nvPr/>
        </p:nvSpPr>
        <p:spPr>
          <a:xfrm>
            <a:off x="9779231" y="4569401"/>
            <a:ext cx="415498" cy="369332"/>
          </a:xfrm>
          <a:prstGeom prst="rect">
            <a:avLst/>
          </a:prstGeom>
        </p:spPr>
        <p:txBody>
          <a:bodyPr wrap="none">
            <a:spAutoFit/>
          </a:bodyPr>
          <a:lstStyle/>
          <a:p>
            <a:pPr algn="ctr"/>
            <a:r>
              <a:rPr lang="en-US" altLang="zh-TW" dirty="0">
                <a:solidFill>
                  <a:srgbClr val="C00000"/>
                </a:solidFill>
              </a:rPr>
              <a:t>✔</a:t>
            </a:r>
          </a:p>
        </p:txBody>
      </p:sp>
    </p:spTree>
    <p:extLst>
      <p:ext uri="{BB962C8B-B14F-4D97-AF65-F5344CB8AC3E}">
        <p14:creationId xmlns:p14="http://schemas.microsoft.com/office/powerpoint/2010/main" val="34311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1" grpId="0"/>
      <p:bldP spid="22"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98" y="97860"/>
            <a:ext cx="7543802" cy="707886"/>
          </a:xfrm>
          <a:prstGeom prst="rect">
            <a:avLst/>
          </a:prstGeom>
          <a:noFill/>
        </p:spPr>
        <p:txBody>
          <a:bodyPr wrap="square" rtlCol="0">
            <a:spAutoFit/>
          </a:bodyPr>
          <a:lstStyle/>
          <a:p>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Activity: Zhang</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Qian</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brought</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5</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products</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or</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technologies</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from</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China</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to</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the Western</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Regions. C</a:t>
            </a:r>
            <a:r>
              <a:rPr lang="en-US" altLang="zh-CN"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an</a:t>
            </a:r>
            <a:r>
              <a:rPr lang="zh-CN"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you</a:t>
            </a:r>
            <a:r>
              <a:rPr lang="zh-CN"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find</a:t>
            </a:r>
            <a:r>
              <a:rPr lang="zh-CN"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them?</a:t>
            </a:r>
            <a:endParaRPr lang="en-US" altLang="zh-HK"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endParaRPr>
          </a:p>
        </p:txBody>
      </p:sp>
      <p:sp>
        <p:nvSpPr>
          <p:cNvPr id="3" name="Rectangle 2"/>
          <p:cNvSpPr/>
          <p:nvPr/>
        </p:nvSpPr>
        <p:spPr>
          <a:xfrm>
            <a:off x="1066800" y="2133600"/>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2" name="Rectangle 11"/>
          <p:cNvSpPr/>
          <p:nvPr/>
        </p:nvSpPr>
        <p:spPr>
          <a:xfrm>
            <a:off x="3052762" y="2129725"/>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248400" y="2185540"/>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4" name="Rectangle 13"/>
          <p:cNvSpPr/>
          <p:nvPr/>
        </p:nvSpPr>
        <p:spPr>
          <a:xfrm>
            <a:off x="9105900" y="2125850"/>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5" name="Rectangle 14"/>
          <p:cNvSpPr/>
          <p:nvPr/>
        </p:nvSpPr>
        <p:spPr>
          <a:xfrm>
            <a:off x="800100" y="4621826"/>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545655" y="4431326"/>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35409" y="4435200"/>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8" name="Rectangle 17"/>
          <p:cNvSpPr/>
          <p:nvPr/>
        </p:nvSpPr>
        <p:spPr>
          <a:xfrm>
            <a:off x="9753600" y="4563567"/>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623" y="1926280"/>
            <a:ext cx="2062498" cy="2247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7937" y="1786313"/>
            <a:ext cx="2128838" cy="22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2374" y="2446240"/>
            <a:ext cx="2667000" cy="120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0483" y="4435201"/>
            <a:ext cx="1783626" cy="202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88650" y="4621827"/>
            <a:ext cx="2314124" cy="156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448" y="4411636"/>
            <a:ext cx="1867216" cy="204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212" y="4754068"/>
            <a:ext cx="1915176" cy="178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01200" y="1582182"/>
            <a:ext cx="233045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3452" y="1693096"/>
            <a:ext cx="1490988" cy="369332"/>
          </a:xfrm>
          <a:prstGeom prst="rect">
            <a:avLst/>
          </a:prstGeom>
          <a:noFill/>
        </p:spPr>
        <p:txBody>
          <a:bodyPr wrap="square" rtlCol="0">
            <a:spAutoFit/>
          </a:bodyPr>
          <a:lstStyle/>
          <a:p>
            <a:r>
              <a:rPr lang="en-US" altLang="zh-CN" dirty="0">
                <a:latin typeface="Aharoni" panose="02010803020104030203" pitchFamily="2" charset="-79"/>
                <a:cs typeface="Aharoni" panose="02010803020104030203" pitchFamily="2" charset="-79"/>
              </a:rPr>
              <a:t>porcelain</a:t>
            </a:r>
            <a:endParaRPr lang="en-US" dirty="0">
              <a:latin typeface="Aharoni" panose="02010803020104030203" pitchFamily="2" charset="-79"/>
              <a:cs typeface="Aharoni" panose="02010803020104030203" pitchFamily="2" charset="-79"/>
            </a:endParaRPr>
          </a:p>
        </p:txBody>
      </p:sp>
      <p:sp>
        <p:nvSpPr>
          <p:cNvPr id="5" name="TextBox 4"/>
          <p:cNvSpPr txBox="1"/>
          <p:nvPr/>
        </p:nvSpPr>
        <p:spPr>
          <a:xfrm>
            <a:off x="3052762" y="1600200"/>
            <a:ext cx="1469594" cy="369332"/>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grape</a:t>
            </a:r>
          </a:p>
        </p:txBody>
      </p:sp>
      <p:sp>
        <p:nvSpPr>
          <p:cNvPr id="6" name="TextBox 5"/>
          <p:cNvSpPr txBox="1"/>
          <p:nvPr/>
        </p:nvSpPr>
        <p:spPr>
          <a:xfrm>
            <a:off x="6925909" y="2133600"/>
            <a:ext cx="1488200" cy="369332"/>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silk</a:t>
            </a:r>
          </a:p>
        </p:txBody>
      </p:sp>
      <p:sp>
        <p:nvSpPr>
          <p:cNvPr id="7" name="TextBox 6"/>
          <p:cNvSpPr txBox="1"/>
          <p:nvPr/>
        </p:nvSpPr>
        <p:spPr>
          <a:xfrm>
            <a:off x="1447800" y="6324600"/>
            <a:ext cx="1676400" cy="369332"/>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spices</a:t>
            </a:r>
          </a:p>
        </p:txBody>
      </p:sp>
      <p:sp>
        <p:nvSpPr>
          <p:cNvPr id="8" name="TextBox 7"/>
          <p:cNvSpPr txBox="1"/>
          <p:nvPr/>
        </p:nvSpPr>
        <p:spPr>
          <a:xfrm>
            <a:off x="4114800" y="6324600"/>
            <a:ext cx="1981200" cy="369332"/>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foreign music</a:t>
            </a:r>
          </a:p>
        </p:txBody>
      </p:sp>
      <p:sp>
        <p:nvSpPr>
          <p:cNvPr id="9" name="TextBox 8"/>
          <p:cNvSpPr txBox="1"/>
          <p:nvPr/>
        </p:nvSpPr>
        <p:spPr>
          <a:xfrm>
            <a:off x="7249789" y="6189459"/>
            <a:ext cx="1830026" cy="369332"/>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ironware</a:t>
            </a:r>
          </a:p>
        </p:txBody>
      </p:sp>
      <p:sp>
        <p:nvSpPr>
          <p:cNvPr id="11" name="TextBox 10"/>
          <p:cNvSpPr txBox="1"/>
          <p:nvPr/>
        </p:nvSpPr>
        <p:spPr>
          <a:xfrm>
            <a:off x="10134601" y="6189459"/>
            <a:ext cx="1668174" cy="369332"/>
          </a:xfrm>
          <a:prstGeom prst="rect">
            <a:avLst/>
          </a:prstGeom>
          <a:noFill/>
        </p:spPr>
        <p:txBody>
          <a:bodyPr wrap="square" rtlCol="0">
            <a:spAutoFit/>
          </a:bodyPr>
          <a:lstStyle/>
          <a:p>
            <a:r>
              <a:rPr lang="en-US" altLang="zh-CN" dirty="0">
                <a:latin typeface="Aharoni" panose="02010803020104030203" pitchFamily="2" charset="-79"/>
                <a:cs typeface="Aharoni" panose="02010803020104030203" pitchFamily="2" charset="-79"/>
              </a:rPr>
              <a:t>t</a:t>
            </a:r>
            <a:r>
              <a:rPr lang="en-US" dirty="0">
                <a:latin typeface="Aharoni" panose="02010803020104030203" pitchFamily="2" charset="-79"/>
                <a:cs typeface="Aharoni" panose="02010803020104030203" pitchFamily="2" charset="-79"/>
              </a:rPr>
              <a:t>ea leaves</a:t>
            </a:r>
          </a:p>
        </p:txBody>
      </p:sp>
      <p:sp>
        <p:nvSpPr>
          <p:cNvPr id="19" name="TextBox 18"/>
          <p:cNvSpPr txBox="1"/>
          <p:nvPr/>
        </p:nvSpPr>
        <p:spPr>
          <a:xfrm>
            <a:off x="9853324" y="3330369"/>
            <a:ext cx="1949450" cy="646331"/>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Technology of digging well</a:t>
            </a:r>
          </a:p>
        </p:txBody>
      </p:sp>
      <p:sp>
        <p:nvSpPr>
          <p:cNvPr id="32" name="Rectangle 31"/>
          <p:cNvSpPr/>
          <p:nvPr/>
        </p:nvSpPr>
        <p:spPr>
          <a:xfrm>
            <a:off x="1049551" y="2139434"/>
            <a:ext cx="415498" cy="369332"/>
          </a:xfrm>
          <a:prstGeom prst="rect">
            <a:avLst/>
          </a:prstGeom>
        </p:spPr>
        <p:txBody>
          <a:bodyPr wrap="none">
            <a:spAutoFit/>
          </a:bodyPr>
          <a:lstStyle/>
          <a:p>
            <a:pPr algn="ctr"/>
            <a:r>
              <a:rPr lang="en-US" altLang="zh-TW" dirty="0">
                <a:solidFill>
                  <a:srgbClr val="C00000"/>
                </a:solidFill>
              </a:rPr>
              <a:t>✔</a:t>
            </a:r>
          </a:p>
        </p:txBody>
      </p:sp>
      <p:sp>
        <p:nvSpPr>
          <p:cNvPr id="33" name="Rectangle 32"/>
          <p:cNvSpPr/>
          <p:nvPr/>
        </p:nvSpPr>
        <p:spPr>
          <a:xfrm>
            <a:off x="6222247" y="2175319"/>
            <a:ext cx="415498" cy="369332"/>
          </a:xfrm>
          <a:prstGeom prst="rect">
            <a:avLst/>
          </a:prstGeom>
        </p:spPr>
        <p:txBody>
          <a:bodyPr wrap="none">
            <a:spAutoFit/>
          </a:bodyPr>
          <a:lstStyle/>
          <a:p>
            <a:pPr algn="ctr"/>
            <a:r>
              <a:rPr lang="en-US" altLang="zh-TW" dirty="0">
                <a:solidFill>
                  <a:srgbClr val="C00000"/>
                </a:solidFill>
              </a:rPr>
              <a:t>✔</a:t>
            </a:r>
          </a:p>
        </p:txBody>
      </p:sp>
      <p:sp>
        <p:nvSpPr>
          <p:cNvPr id="34" name="Rectangle 33"/>
          <p:cNvSpPr/>
          <p:nvPr/>
        </p:nvSpPr>
        <p:spPr>
          <a:xfrm>
            <a:off x="9122664" y="2156110"/>
            <a:ext cx="415498" cy="369332"/>
          </a:xfrm>
          <a:prstGeom prst="rect">
            <a:avLst/>
          </a:prstGeom>
        </p:spPr>
        <p:txBody>
          <a:bodyPr wrap="none">
            <a:spAutoFit/>
          </a:bodyPr>
          <a:lstStyle/>
          <a:p>
            <a:pPr algn="ctr"/>
            <a:r>
              <a:rPr lang="en-US" altLang="zh-TW" dirty="0">
                <a:solidFill>
                  <a:srgbClr val="C00000"/>
                </a:solidFill>
              </a:rPr>
              <a:t>✔</a:t>
            </a:r>
          </a:p>
        </p:txBody>
      </p:sp>
      <p:sp>
        <p:nvSpPr>
          <p:cNvPr id="35" name="Rectangle 34"/>
          <p:cNvSpPr/>
          <p:nvPr/>
        </p:nvSpPr>
        <p:spPr>
          <a:xfrm>
            <a:off x="6735409" y="4449398"/>
            <a:ext cx="415498" cy="369332"/>
          </a:xfrm>
          <a:prstGeom prst="rect">
            <a:avLst/>
          </a:prstGeom>
        </p:spPr>
        <p:txBody>
          <a:bodyPr wrap="none">
            <a:spAutoFit/>
          </a:bodyPr>
          <a:lstStyle/>
          <a:p>
            <a:pPr algn="ctr"/>
            <a:r>
              <a:rPr lang="en-US" altLang="zh-TW" dirty="0">
                <a:solidFill>
                  <a:srgbClr val="C00000"/>
                </a:solidFill>
              </a:rPr>
              <a:t>✔</a:t>
            </a:r>
          </a:p>
        </p:txBody>
      </p:sp>
      <p:sp>
        <p:nvSpPr>
          <p:cNvPr id="36" name="Rectangle 35"/>
          <p:cNvSpPr/>
          <p:nvPr/>
        </p:nvSpPr>
        <p:spPr>
          <a:xfrm>
            <a:off x="9736351" y="4601986"/>
            <a:ext cx="415498" cy="369332"/>
          </a:xfrm>
          <a:prstGeom prst="rect">
            <a:avLst/>
          </a:prstGeom>
        </p:spPr>
        <p:txBody>
          <a:bodyPr wrap="none">
            <a:spAutoFit/>
          </a:bodyPr>
          <a:lstStyle/>
          <a:p>
            <a:pPr algn="ctr"/>
            <a:r>
              <a:rPr lang="en-US" altLang="zh-TW" dirty="0">
                <a:solidFill>
                  <a:srgbClr val="C00000"/>
                </a:solidFill>
              </a:rPr>
              <a:t>✔</a:t>
            </a:r>
          </a:p>
        </p:txBody>
      </p:sp>
    </p:spTree>
    <p:extLst>
      <p:ext uri="{BB962C8B-B14F-4D97-AF65-F5344CB8AC3E}">
        <p14:creationId xmlns:p14="http://schemas.microsoft.com/office/powerpoint/2010/main" val="186942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232" y="1981200"/>
            <a:ext cx="1939925"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200" y="1749332"/>
            <a:ext cx="2062162" cy="192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4484477"/>
            <a:ext cx="2133600" cy="1935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749332"/>
            <a:ext cx="2539622" cy="253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96200" y="3124200"/>
            <a:ext cx="914400"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胡椒</a:t>
            </a:r>
            <a:endParaRPr lang="en-US" b="1" dirty="0">
              <a:latin typeface="微软雅黑" panose="020B0503020204020204" pitchFamily="34" charset="-122"/>
              <a:ea typeface="微软雅黑" panose="020B0503020204020204" pitchFamily="34" charset="-122"/>
            </a:endParaRPr>
          </a:p>
        </p:txBody>
      </p:sp>
      <p:pic>
        <p:nvPicPr>
          <p:cNvPr id="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4288955"/>
            <a:ext cx="1981200" cy="2168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9201" y="4432275"/>
            <a:ext cx="2039493" cy="203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72600" y="4711974"/>
            <a:ext cx="2683198" cy="164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descr="送番茄酱】薯条薯条半成品粗薯细薯冷冻薯条油炸薯条细薯（送10袋番茄酱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41966" y="1981200"/>
            <a:ext cx="1957684" cy="19576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81600" y="3429000"/>
            <a:ext cx="838200"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薯條</a:t>
            </a:r>
            <a:endParaRPr lang="en-US" b="1" dirty="0">
              <a:latin typeface="微软雅黑" panose="020B0503020204020204" pitchFamily="34" charset="-122"/>
              <a:ea typeface="微软雅黑" panose="020B0503020204020204" pitchFamily="34" charset="-122"/>
            </a:endParaRPr>
          </a:p>
        </p:txBody>
      </p:sp>
      <p:sp>
        <p:nvSpPr>
          <p:cNvPr id="9" name="TextBox 8"/>
          <p:cNvSpPr txBox="1"/>
          <p:nvPr/>
        </p:nvSpPr>
        <p:spPr>
          <a:xfrm>
            <a:off x="10714199" y="6272953"/>
            <a:ext cx="1219200"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鐵器</a:t>
            </a:r>
            <a:endParaRPr lang="en-US" b="1" dirty="0">
              <a:latin typeface="微软雅黑" panose="020B0503020204020204" pitchFamily="34" charset="-122"/>
              <a:ea typeface="微软雅黑" panose="020B0503020204020204" pitchFamily="34" charset="-122"/>
            </a:endParaRPr>
          </a:p>
        </p:txBody>
      </p:sp>
      <p:sp>
        <p:nvSpPr>
          <p:cNvPr id="10" name="TextBox 9"/>
          <p:cNvSpPr txBox="1"/>
          <p:nvPr/>
        </p:nvSpPr>
        <p:spPr>
          <a:xfrm>
            <a:off x="990601" y="6349050"/>
            <a:ext cx="1353693"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養蠶技術</a:t>
            </a:r>
            <a:endParaRPr lang="en-US" b="1" dirty="0">
              <a:latin typeface="微软雅黑" panose="020B0503020204020204" pitchFamily="34" charset="-122"/>
              <a:ea typeface="微软雅黑" panose="020B0503020204020204" pitchFamily="34" charset="-122"/>
            </a:endParaRPr>
          </a:p>
        </p:txBody>
      </p:sp>
      <p:sp>
        <p:nvSpPr>
          <p:cNvPr id="23" name="Rectangle 22"/>
          <p:cNvSpPr/>
          <p:nvPr/>
        </p:nvSpPr>
        <p:spPr>
          <a:xfrm>
            <a:off x="532943" y="2209800"/>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4" name="Rectangle 23"/>
          <p:cNvSpPr/>
          <p:nvPr/>
        </p:nvSpPr>
        <p:spPr>
          <a:xfrm>
            <a:off x="3638819" y="2216257"/>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429631" y="2129725"/>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6" name="Rectangle 25"/>
          <p:cNvSpPr/>
          <p:nvPr/>
        </p:nvSpPr>
        <p:spPr>
          <a:xfrm>
            <a:off x="800100" y="4711974"/>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38819" y="4521474"/>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8" name="Rectangle 27"/>
          <p:cNvSpPr/>
          <p:nvPr/>
        </p:nvSpPr>
        <p:spPr>
          <a:xfrm>
            <a:off x="7010400" y="4648200"/>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9" name="Rectangle 28"/>
          <p:cNvSpPr/>
          <p:nvPr/>
        </p:nvSpPr>
        <p:spPr>
          <a:xfrm>
            <a:off x="9182100" y="2191718"/>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0" name="Rectangle 29"/>
          <p:cNvSpPr/>
          <p:nvPr/>
        </p:nvSpPr>
        <p:spPr>
          <a:xfrm>
            <a:off x="9829800" y="4670156"/>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1"/>
          <p:cNvSpPr txBox="1"/>
          <p:nvPr/>
        </p:nvSpPr>
        <p:spPr>
          <a:xfrm>
            <a:off x="152398" y="97861"/>
            <a:ext cx="7543802" cy="954107"/>
          </a:xfrm>
          <a:prstGeom prst="rect">
            <a:avLst/>
          </a:prstGeom>
          <a:noFill/>
        </p:spPr>
        <p:txBody>
          <a:bodyPr wrap="square" rtlCol="0">
            <a:spAutoFit/>
          </a:bodyPr>
          <a:lstStyle/>
          <a:p>
            <a:r>
              <a:rPr lang="zh-TW"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活動：張騫從西域帶回</a:t>
            </a:r>
            <a:r>
              <a:rPr lang="en-US" altLang="zh-TW"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5</a:t>
            </a:r>
            <a:r>
              <a:rPr lang="zh-CN"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項</a:t>
            </a:r>
            <a:r>
              <a:rPr lang="zh-TW"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物品或技術到中國</a:t>
            </a:r>
            <a:r>
              <a:rPr lang="zh-CN"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，你能找出來嗎</a:t>
            </a:r>
            <a:r>
              <a:rPr lang="zh-TW" altLang="en-US"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a:t>
            </a:r>
            <a:endParaRPr lang="en-US" altLang="zh-HK" sz="2800" b="1" dirty="0">
              <a:solidFill>
                <a:schemeClr val="accent1">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endParaRPr>
          </a:p>
        </p:txBody>
      </p:sp>
      <p:sp>
        <p:nvSpPr>
          <p:cNvPr id="32" name="Rectangle 31"/>
          <p:cNvSpPr/>
          <p:nvPr/>
        </p:nvSpPr>
        <p:spPr>
          <a:xfrm>
            <a:off x="520211" y="2197552"/>
            <a:ext cx="415498" cy="369332"/>
          </a:xfrm>
          <a:prstGeom prst="rect">
            <a:avLst/>
          </a:prstGeom>
        </p:spPr>
        <p:txBody>
          <a:bodyPr wrap="none">
            <a:spAutoFit/>
          </a:bodyPr>
          <a:lstStyle/>
          <a:p>
            <a:pPr algn="ctr"/>
            <a:r>
              <a:rPr lang="en-US" altLang="zh-TW" dirty="0">
                <a:solidFill>
                  <a:srgbClr val="C00000"/>
                </a:solidFill>
              </a:rPr>
              <a:t>✔</a:t>
            </a:r>
          </a:p>
        </p:txBody>
      </p:sp>
      <p:sp>
        <p:nvSpPr>
          <p:cNvPr id="33" name="Rectangle 32"/>
          <p:cNvSpPr/>
          <p:nvPr/>
        </p:nvSpPr>
        <p:spPr>
          <a:xfrm>
            <a:off x="6396518" y="2129725"/>
            <a:ext cx="415498" cy="369332"/>
          </a:xfrm>
          <a:prstGeom prst="rect">
            <a:avLst/>
          </a:prstGeom>
        </p:spPr>
        <p:txBody>
          <a:bodyPr wrap="none">
            <a:spAutoFit/>
          </a:bodyPr>
          <a:lstStyle/>
          <a:p>
            <a:pPr algn="ctr"/>
            <a:r>
              <a:rPr lang="en-US" altLang="zh-TW" dirty="0">
                <a:solidFill>
                  <a:srgbClr val="C00000"/>
                </a:solidFill>
              </a:rPr>
              <a:t>✔</a:t>
            </a:r>
          </a:p>
        </p:txBody>
      </p:sp>
      <p:sp>
        <p:nvSpPr>
          <p:cNvPr id="34" name="Rectangle 33"/>
          <p:cNvSpPr/>
          <p:nvPr/>
        </p:nvSpPr>
        <p:spPr>
          <a:xfrm>
            <a:off x="9144000" y="2215634"/>
            <a:ext cx="415498" cy="369332"/>
          </a:xfrm>
          <a:prstGeom prst="rect">
            <a:avLst/>
          </a:prstGeom>
        </p:spPr>
        <p:txBody>
          <a:bodyPr wrap="none">
            <a:spAutoFit/>
          </a:bodyPr>
          <a:lstStyle/>
          <a:p>
            <a:pPr algn="ctr"/>
            <a:r>
              <a:rPr lang="en-US" altLang="zh-TW" dirty="0">
                <a:solidFill>
                  <a:srgbClr val="C00000"/>
                </a:solidFill>
              </a:rPr>
              <a:t>✔</a:t>
            </a:r>
          </a:p>
        </p:txBody>
      </p:sp>
      <p:sp>
        <p:nvSpPr>
          <p:cNvPr id="35" name="Rectangle 34"/>
          <p:cNvSpPr/>
          <p:nvPr/>
        </p:nvSpPr>
        <p:spPr>
          <a:xfrm>
            <a:off x="3638819" y="4526409"/>
            <a:ext cx="415498" cy="369332"/>
          </a:xfrm>
          <a:prstGeom prst="rect">
            <a:avLst/>
          </a:prstGeom>
        </p:spPr>
        <p:txBody>
          <a:bodyPr wrap="none">
            <a:spAutoFit/>
          </a:bodyPr>
          <a:lstStyle/>
          <a:p>
            <a:pPr algn="ctr"/>
            <a:r>
              <a:rPr lang="en-US" altLang="zh-TW" dirty="0">
                <a:solidFill>
                  <a:srgbClr val="C00000"/>
                </a:solidFill>
              </a:rPr>
              <a:t>✔</a:t>
            </a:r>
          </a:p>
        </p:txBody>
      </p:sp>
      <p:sp>
        <p:nvSpPr>
          <p:cNvPr id="36" name="Rectangle 35"/>
          <p:cNvSpPr/>
          <p:nvPr/>
        </p:nvSpPr>
        <p:spPr>
          <a:xfrm>
            <a:off x="6993151" y="4670156"/>
            <a:ext cx="415498" cy="369332"/>
          </a:xfrm>
          <a:prstGeom prst="rect">
            <a:avLst/>
          </a:prstGeom>
        </p:spPr>
        <p:txBody>
          <a:bodyPr wrap="none">
            <a:spAutoFit/>
          </a:bodyPr>
          <a:lstStyle/>
          <a:p>
            <a:pPr algn="ctr"/>
            <a:r>
              <a:rPr lang="en-US" altLang="zh-TW" dirty="0">
                <a:solidFill>
                  <a:srgbClr val="C00000"/>
                </a:solidFill>
              </a:rPr>
              <a:t>✔</a:t>
            </a:r>
          </a:p>
        </p:txBody>
      </p:sp>
    </p:spTree>
    <p:extLst>
      <p:ext uri="{BB962C8B-B14F-4D97-AF65-F5344CB8AC3E}">
        <p14:creationId xmlns:p14="http://schemas.microsoft.com/office/powerpoint/2010/main" val="55735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749332"/>
            <a:ext cx="2539622" cy="253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96200" y="3124200"/>
            <a:ext cx="1091822" cy="369332"/>
          </a:xfrm>
          <a:prstGeom prst="rect">
            <a:avLst/>
          </a:prstGeom>
          <a:noFill/>
        </p:spPr>
        <p:txBody>
          <a:bodyPr wrap="square" rtlCol="0">
            <a:spAutoFit/>
          </a:bodyPr>
          <a:lstStyle/>
          <a:p>
            <a:r>
              <a:rPr lang="en-US" b="1" dirty="0">
                <a:latin typeface="Aharoni" panose="02010803020104030203" pitchFamily="2" charset="-79"/>
                <a:ea typeface="微软雅黑" panose="020B0503020204020204" pitchFamily="34" charset="-122"/>
                <a:cs typeface="Aharoni" panose="02010803020104030203" pitchFamily="2" charset="-79"/>
              </a:rPr>
              <a:t>pepper</a:t>
            </a:r>
          </a:p>
        </p:txBody>
      </p:sp>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4432275"/>
            <a:ext cx="2039493" cy="203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4711974"/>
            <a:ext cx="2683198" cy="164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descr="送番茄酱】薯条薯条半成品粗薯细薯冷冻薯条油炸薯条细薯（送10袋番茄酱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1966" y="1981200"/>
            <a:ext cx="1957684" cy="195768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32943" y="2209800"/>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4" name="Rectangle 23"/>
          <p:cNvSpPr/>
          <p:nvPr/>
        </p:nvSpPr>
        <p:spPr>
          <a:xfrm>
            <a:off x="3638819" y="2216257"/>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429631" y="2129725"/>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6" name="Rectangle 25"/>
          <p:cNvSpPr/>
          <p:nvPr/>
        </p:nvSpPr>
        <p:spPr>
          <a:xfrm>
            <a:off x="800100" y="4711974"/>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638819" y="4521474"/>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8" name="Rectangle 27"/>
          <p:cNvSpPr/>
          <p:nvPr/>
        </p:nvSpPr>
        <p:spPr>
          <a:xfrm>
            <a:off x="7010400" y="4648200"/>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9" name="Rectangle 28"/>
          <p:cNvSpPr/>
          <p:nvPr/>
        </p:nvSpPr>
        <p:spPr>
          <a:xfrm>
            <a:off x="9182100" y="2191718"/>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0" name="Rectangle 29"/>
          <p:cNvSpPr/>
          <p:nvPr/>
        </p:nvSpPr>
        <p:spPr>
          <a:xfrm>
            <a:off x="9829800" y="4670156"/>
            <a:ext cx="381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CFEF0C9-DF16-46EF-BE0C-58288409511C}"/>
              </a:ext>
            </a:extLst>
          </p:cNvPr>
          <p:cNvSpPr txBox="1"/>
          <p:nvPr/>
        </p:nvSpPr>
        <p:spPr>
          <a:xfrm>
            <a:off x="152398" y="97860"/>
            <a:ext cx="7543802" cy="707886"/>
          </a:xfrm>
          <a:prstGeom prst="rect">
            <a:avLst/>
          </a:prstGeom>
          <a:noFill/>
        </p:spPr>
        <p:txBody>
          <a:bodyPr wrap="square" rtlCol="0">
            <a:spAutoFit/>
          </a:bodyPr>
          <a:lstStyle/>
          <a:p>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Activity: Zhang</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Qian</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brought</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5</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products</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or</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technologies</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from</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the Western</a:t>
            </a:r>
            <a:r>
              <a:rPr lang="zh-TW"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TW"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Regions back to China,</a:t>
            </a:r>
            <a:r>
              <a:rPr lang="zh-CN"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can</a:t>
            </a:r>
            <a:r>
              <a:rPr lang="zh-CN"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you</a:t>
            </a:r>
            <a:r>
              <a:rPr lang="zh-CN"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find</a:t>
            </a:r>
            <a:r>
              <a:rPr lang="zh-CN" alt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them?</a:t>
            </a:r>
            <a:endParaRPr lang="en-US" sz="2000" b="1" dirty="0">
              <a:solidFill>
                <a:schemeClr val="accent1">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endParaRPr>
          </a:p>
        </p:txBody>
      </p:sp>
      <p:pic>
        <p:nvPicPr>
          <p:cNvPr id="3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992" y="1892880"/>
            <a:ext cx="2128838" cy="22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72600" y="2129726"/>
            <a:ext cx="1915176" cy="178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7160" y="4626297"/>
            <a:ext cx="1820863" cy="165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52584" y="4402256"/>
            <a:ext cx="1867216" cy="204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200400"/>
            <a:ext cx="1066800" cy="369332"/>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grape</a:t>
            </a:r>
          </a:p>
        </p:txBody>
      </p:sp>
      <p:sp>
        <p:nvSpPr>
          <p:cNvPr id="4" name="TextBox 3"/>
          <p:cNvSpPr txBox="1"/>
          <p:nvPr/>
        </p:nvSpPr>
        <p:spPr>
          <a:xfrm>
            <a:off x="4152584" y="3748384"/>
            <a:ext cx="2057400" cy="381000"/>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French Fries</a:t>
            </a:r>
          </a:p>
        </p:txBody>
      </p:sp>
      <p:sp>
        <p:nvSpPr>
          <p:cNvPr id="35" name="TextBox 34"/>
          <p:cNvSpPr txBox="1"/>
          <p:nvPr/>
        </p:nvSpPr>
        <p:spPr>
          <a:xfrm>
            <a:off x="10449576" y="3657600"/>
            <a:ext cx="1676400" cy="369332"/>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spices</a:t>
            </a:r>
          </a:p>
        </p:txBody>
      </p:sp>
      <p:sp>
        <p:nvSpPr>
          <p:cNvPr id="36" name="TextBox 35"/>
          <p:cNvSpPr txBox="1"/>
          <p:nvPr/>
        </p:nvSpPr>
        <p:spPr>
          <a:xfrm>
            <a:off x="4114800" y="6324600"/>
            <a:ext cx="1981200" cy="369332"/>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foreign music</a:t>
            </a:r>
          </a:p>
        </p:txBody>
      </p:sp>
      <p:sp>
        <p:nvSpPr>
          <p:cNvPr id="7" name="TextBox 6"/>
          <p:cNvSpPr txBox="1"/>
          <p:nvPr/>
        </p:nvSpPr>
        <p:spPr>
          <a:xfrm>
            <a:off x="7315200" y="6261486"/>
            <a:ext cx="1600200" cy="369332"/>
          </a:xfrm>
          <a:prstGeom prst="rect">
            <a:avLst/>
          </a:prstGeom>
          <a:noFill/>
        </p:spPr>
        <p:txBody>
          <a:bodyPr wrap="square" rtlCol="0">
            <a:spAutoFit/>
          </a:bodyPr>
          <a:lstStyle/>
          <a:p>
            <a:r>
              <a:rPr lang="en-US" dirty="0" err="1">
                <a:latin typeface="Aharoni" panose="02010803020104030203" pitchFamily="2" charset="-79"/>
                <a:cs typeface="Aharoni" panose="02010803020104030203" pitchFamily="2" charset="-79"/>
              </a:rPr>
              <a:t>grava</a:t>
            </a:r>
            <a:r>
              <a:rPr lang="en-US" dirty="0">
                <a:latin typeface="Aharoni" panose="02010803020104030203" pitchFamily="2" charset="-79"/>
                <a:cs typeface="Aharoni" panose="02010803020104030203" pitchFamily="2" charset="-79"/>
              </a:rPr>
              <a:t> fruit</a:t>
            </a:r>
          </a:p>
        </p:txBody>
      </p:sp>
      <p:sp>
        <p:nvSpPr>
          <p:cNvPr id="12" name="TextBox 11"/>
          <p:cNvSpPr txBox="1"/>
          <p:nvPr/>
        </p:nvSpPr>
        <p:spPr>
          <a:xfrm>
            <a:off x="9986763" y="6102435"/>
            <a:ext cx="1752600" cy="369332"/>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ironware</a:t>
            </a:r>
          </a:p>
        </p:txBody>
      </p:sp>
      <p:sp>
        <p:nvSpPr>
          <p:cNvPr id="13" name="TextBox 12"/>
          <p:cNvSpPr txBox="1"/>
          <p:nvPr/>
        </p:nvSpPr>
        <p:spPr>
          <a:xfrm>
            <a:off x="878080" y="6296457"/>
            <a:ext cx="2344750" cy="369332"/>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raising silkworms</a:t>
            </a:r>
          </a:p>
        </p:txBody>
      </p:sp>
      <p:sp>
        <p:nvSpPr>
          <p:cNvPr id="37" name="Rectangle 36"/>
          <p:cNvSpPr/>
          <p:nvPr/>
        </p:nvSpPr>
        <p:spPr>
          <a:xfrm>
            <a:off x="515694" y="2221468"/>
            <a:ext cx="415498" cy="369332"/>
          </a:xfrm>
          <a:prstGeom prst="rect">
            <a:avLst/>
          </a:prstGeom>
        </p:spPr>
        <p:txBody>
          <a:bodyPr wrap="none">
            <a:spAutoFit/>
          </a:bodyPr>
          <a:lstStyle/>
          <a:p>
            <a:pPr algn="ctr"/>
            <a:r>
              <a:rPr lang="en-US" altLang="zh-TW" dirty="0">
                <a:solidFill>
                  <a:srgbClr val="C00000"/>
                </a:solidFill>
              </a:rPr>
              <a:t>✔</a:t>
            </a:r>
          </a:p>
        </p:txBody>
      </p:sp>
      <p:sp>
        <p:nvSpPr>
          <p:cNvPr id="38" name="Rectangle 37"/>
          <p:cNvSpPr/>
          <p:nvPr/>
        </p:nvSpPr>
        <p:spPr>
          <a:xfrm>
            <a:off x="6429077" y="2136601"/>
            <a:ext cx="415498" cy="369332"/>
          </a:xfrm>
          <a:prstGeom prst="rect">
            <a:avLst/>
          </a:prstGeom>
        </p:spPr>
        <p:txBody>
          <a:bodyPr wrap="none">
            <a:spAutoFit/>
          </a:bodyPr>
          <a:lstStyle/>
          <a:p>
            <a:pPr algn="ctr"/>
            <a:r>
              <a:rPr lang="en-US" altLang="zh-TW" dirty="0">
                <a:solidFill>
                  <a:srgbClr val="C00000"/>
                </a:solidFill>
              </a:rPr>
              <a:t>✔</a:t>
            </a:r>
          </a:p>
        </p:txBody>
      </p:sp>
      <p:sp>
        <p:nvSpPr>
          <p:cNvPr id="39" name="Rectangle 38"/>
          <p:cNvSpPr/>
          <p:nvPr/>
        </p:nvSpPr>
        <p:spPr>
          <a:xfrm>
            <a:off x="9203301" y="2197552"/>
            <a:ext cx="415498" cy="369332"/>
          </a:xfrm>
          <a:prstGeom prst="rect">
            <a:avLst/>
          </a:prstGeom>
        </p:spPr>
        <p:txBody>
          <a:bodyPr wrap="none">
            <a:spAutoFit/>
          </a:bodyPr>
          <a:lstStyle/>
          <a:p>
            <a:pPr algn="ctr"/>
            <a:r>
              <a:rPr lang="en-US" altLang="zh-TW" dirty="0">
                <a:solidFill>
                  <a:srgbClr val="C00000"/>
                </a:solidFill>
              </a:rPr>
              <a:t>✔</a:t>
            </a:r>
          </a:p>
        </p:txBody>
      </p:sp>
      <p:sp>
        <p:nvSpPr>
          <p:cNvPr id="40" name="Rectangle 39"/>
          <p:cNvSpPr/>
          <p:nvPr/>
        </p:nvSpPr>
        <p:spPr>
          <a:xfrm>
            <a:off x="3625446" y="4533142"/>
            <a:ext cx="415498" cy="369332"/>
          </a:xfrm>
          <a:prstGeom prst="rect">
            <a:avLst/>
          </a:prstGeom>
        </p:spPr>
        <p:txBody>
          <a:bodyPr wrap="none">
            <a:spAutoFit/>
          </a:bodyPr>
          <a:lstStyle/>
          <a:p>
            <a:pPr algn="ctr"/>
            <a:r>
              <a:rPr lang="en-US" altLang="zh-TW" dirty="0">
                <a:solidFill>
                  <a:srgbClr val="C00000"/>
                </a:solidFill>
              </a:rPr>
              <a:t>✔</a:t>
            </a:r>
          </a:p>
        </p:txBody>
      </p:sp>
      <p:sp>
        <p:nvSpPr>
          <p:cNvPr id="41" name="Rectangle 40"/>
          <p:cNvSpPr/>
          <p:nvPr/>
        </p:nvSpPr>
        <p:spPr>
          <a:xfrm>
            <a:off x="7010400" y="4680136"/>
            <a:ext cx="415498" cy="369332"/>
          </a:xfrm>
          <a:prstGeom prst="rect">
            <a:avLst/>
          </a:prstGeom>
        </p:spPr>
        <p:txBody>
          <a:bodyPr wrap="none">
            <a:spAutoFit/>
          </a:bodyPr>
          <a:lstStyle/>
          <a:p>
            <a:pPr algn="ctr"/>
            <a:r>
              <a:rPr lang="en-US" altLang="zh-TW" dirty="0">
                <a:solidFill>
                  <a:srgbClr val="C00000"/>
                </a:solidFill>
              </a:rPr>
              <a:t>✔</a:t>
            </a:r>
          </a:p>
        </p:txBody>
      </p:sp>
    </p:spTree>
    <p:extLst>
      <p:ext uri="{BB962C8B-B14F-4D97-AF65-F5344CB8AC3E}">
        <p14:creationId xmlns:p14="http://schemas.microsoft.com/office/powerpoint/2010/main" val="95213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3"/>
          <p:cNvSpPr txBox="1"/>
          <p:nvPr/>
        </p:nvSpPr>
        <p:spPr>
          <a:xfrm>
            <a:off x="381000" y="304801"/>
            <a:ext cx="11201400" cy="646331"/>
          </a:xfrm>
          <a:prstGeom prst="rect">
            <a:avLst/>
          </a:prstGeom>
          <a:noFill/>
          <a:ln>
            <a:solidFill>
              <a:srgbClr val="00B050"/>
            </a:solidFill>
          </a:ln>
        </p:spPr>
        <p:txBody>
          <a:bodyPr wrap="square" rtlCol="0">
            <a:spAutoFit/>
          </a:bodyPr>
          <a:lstStyle/>
          <a:p>
            <a:r>
              <a:rPr lang="zh-TW" altLang="en-US" dirty="0">
                <a:latin typeface="SimSun" panose="02010600030101010101" pitchFamily="2" charset="-122"/>
                <a:ea typeface="SimSun" panose="02010600030101010101" pitchFamily="2" charset="-122"/>
              </a:rPr>
              <a:t>活動：除列出的事物外，請你舉出你家鄉的特產、器物、宗教或技術的例子，是今天仍在中國 </a:t>
            </a:r>
            <a:r>
              <a:rPr lang="en-US" altLang="zh-TW" dirty="0">
                <a:latin typeface="SimSun" panose="02010600030101010101" pitchFamily="2" charset="-122"/>
                <a:ea typeface="SimSun" panose="02010600030101010101" pitchFamily="2" charset="-122"/>
              </a:rPr>
              <a:t>/ </a:t>
            </a:r>
            <a:r>
              <a:rPr lang="zh-TW" altLang="en-US" dirty="0">
                <a:latin typeface="SimSun" panose="02010600030101010101" pitchFamily="2" charset="-122"/>
                <a:ea typeface="SimSun" panose="02010600030101010101" pitchFamily="2" charset="-122"/>
              </a:rPr>
              <a:t>香港常見</a:t>
            </a:r>
            <a:r>
              <a:rPr lang="en-US" altLang="zh-TW" dirty="0">
                <a:latin typeface="SimSun" panose="02010600030101010101" pitchFamily="2" charset="-122"/>
                <a:ea typeface="SimSun" panose="02010600030101010101" pitchFamily="2" charset="-122"/>
              </a:rPr>
              <a:t> / </a:t>
            </a:r>
            <a:r>
              <a:rPr lang="zh-TW" altLang="en-US" dirty="0">
                <a:latin typeface="SimSun" panose="02010600030101010101" pitchFamily="2" charset="-122"/>
                <a:ea typeface="SimSun" panose="02010600030101010101" pitchFamily="2" charset="-122"/>
              </a:rPr>
              <a:t>流行。如菠菜、開心果、芝麻、玉石、珠寶、佛教、伊斯蘭教、毛織品技術、雜技等</a:t>
            </a:r>
            <a:r>
              <a:rPr lang="zh-CN" altLang="en-US" dirty="0">
                <a:latin typeface="SimSun" panose="02010600030101010101" pitchFamily="2" charset="-122"/>
                <a:ea typeface="SimSun" panose="02010600030101010101" pitchFamily="2" charset="-122"/>
              </a:rPr>
              <a:t>。</a:t>
            </a:r>
            <a:endParaRPr lang="en-GB" dirty="0">
              <a:latin typeface="SimSun" panose="02010600030101010101" pitchFamily="2" charset="-122"/>
              <a:ea typeface="SimSun" panose="02010600030101010101" pitchFamily="2" charset="-122"/>
            </a:endParaRPr>
          </a:p>
        </p:txBody>
      </p:sp>
      <p:sp>
        <p:nvSpPr>
          <p:cNvPr id="3" name="TextBox 2"/>
          <p:cNvSpPr txBox="1"/>
          <p:nvPr/>
        </p:nvSpPr>
        <p:spPr>
          <a:xfrm>
            <a:off x="457200" y="1371600"/>
            <a:ext cx="11125200" cy="5355312"/>
          </a:xfrm>
          <a:prstGeom prst="rect">
            <a:avLst/>
          </a:prstGeom>
          <a:noFill/>
          <a:ln>
            <a:solidFill>
              <a:schemeClr val="tx2"/>
            </a:solidFill>
          </a:ln>
        </p:spPr>
        <p:txBody>
          <a:bodyPr wrap="square" rtlCol="0">
            <a:spAutoFit/>
          </a:bodyPr>
          <a:lstStyle/>
          <a:p>
            <a:r>
              <a:rPr lang="zh-CN" altLang="en-US" dirty="0">
                <a:latin typeface="SimSun" panose="02010600030101010101" pitchFamily="2" charset="-122"/>
                <a:ea typeface="SimSun" panose="02010600030101010101" pitchFamily="2" charset="-122"/>
              </a:rPr>
              <a:t>我的家鄉是：</a:t>
            </a:r>
            <a:endParaRPr lang="en-US" altLang="zh-CN" dirty="0">
              <a:latin typeface="SimSun" panose="02010600030101010101" pitchFamily="2" charset="-122"/>
              <a:ea typeface="SimSun" panose="02010600030101010101" pitchFamily="2" charset="-122"/>
            </a:endParaRPr>
          </a:p>
          <a:p>
            <a:endParaRPr lang="en-US" dirty="0">
              <a:latin typeface="SimSun" panose="02010600030101010101" pitchFamily="2" charset="-122"/>
              <a:ea typeface="SimSun" panose="02010600030101010101" pitchFamily="2" charset="-122"/>
            </a:endParaRPr>
          </a:p>
          <a:p>
            <a:endParaRPr lang="en-US" dirty="0">
              <a:latin typeface="SimSun" panose="02010600030101010101" pitchFamily="2" charset="-122"/>
              <a:ea typeface="SimSun" panose="02010600030101010101" pitchFamily="2" charset="-122"/>
            </a:endParaRPr>
          </a:p>
          <a:p>
            <a:r>
              <a:rPr lang="zh-CN" altLang="en-US" dirty="0">
                <a:latin typeface="SimSun" panose="02010600030101010101" pitchFamily="2" charset="-122"/>
                <a:ea typeface="SimSun" panose="02010600030101010101" pitchFamily="2" charset="-122"/>
              </a:rPr>
              <a:t>特產</a:t>
            </a:r>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技術</a:t>
            </a:r>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宗教文化：</a:t>
            </a:r>
            <a:endParaRPr lang="en-US" altLang="zh-CN" dirty="0">
              <a:latin typeface="SimSun" panose="02010600030101010101" pitchFamily="2" charset="-122"/>
              <a:ea typeface="SimSun" panose="02010600030101010101" pitchFamily="2" charset="-122"/>
            </a:endParaRPr>
          </a:p>
          <a:p>
            <a:endParaRPr lang="en-US" altLang="zh-CN" dirty="0">
              <a:latin typeface="SimSun" panose="02010600030101010101" pitchFamily="2" charset="-122"/>
              <a:ea typeface="SimSun" panose="02010600030101010101" pitchFamily="2" charset="-122"/>
            </a:endParaRPr>
          </a:p>
          <a:p>
            <a:endParaRPr lang="en-US" altLang="zh-CN" dirty="0">
              <a:latin typeface="SimSun" panose="02010600030101010101" pitchFamily="2" charset="-122"/>
              <a:ea typeface="SimSun" panose="02010600030101010101" pitchFamily="2" charset="-122"/>
            </a:endParaRPr>
          </a:p>
          <a:p>
            <a:r>
              <a:rPr lang="zh-CN" altLang="en-US" dirty="0">
                <a:latin typeface="SimSun" panose="02010600030101010101" pitchFamily="2" charset="-122"/>
                <a:ea typeface="SimSun" panose="02010600030101010101" pitchFamily="2" charset="-122"/>
              </a:rPr>
              <a:t>繪圖：</a:t>
            </a:r>
            <a:endParaRPr lang="en-US" dirty="0">
              <a:latin typeface="SimSun" panose="02010600030101010101" pitchFamily="2" charset="-122"/>
              <a:ea typeface="SimSun" panose="02010600030101010101" pitchFamily="2" charset="-122"/>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Rectangle 4"/>
          <p:cNvSpPr/>
          <p:nvPr/>
        </p:nvSpPr>
        <p:spPr>
          <a:xfrm>
            <a:off x="1295400" y="3124200"/>
            <a:ext cx="10134600" cy="3429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430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3"/>
          <p:cNvSpPr txBox="1"/>
          <p:nvPr/>
        </p:nvSpPr>
        <p:spPr>
          <a:xfrm>
            <a:off x="381000" y="304800"/>
            <a:ext cx="11201400" cy="923330"/>
          </a:xfrm>
          <a:prstGeom prst="rect">
            <a:avLst/>
          </a:prstGeom>
          <a:noFill/>
          <a:ln>
            <a:solidFill>
              <a:srgbClr val="00B050"/>
            </a:solidFill>
          </a:ln>
        </p:spPr>
        <p:txBody>
          <a:bodyPr wrap="square" rtlCol="0">
            <a:spAutoFit/>
          </a:bodyPr>
          <a:lstStyle/>
          <a:p>
            <a:r>
              <a:rPr lang="en-US" altLang="zh-TW" dirty="0">
                <a:latin typeface="Times New Roman" panose="02020603050405020304" pitchFamily="18" charset="0"/>
                <a:cs typeface="Times New Roman" panose="02020603050405020304" pitchFamily="18" charset="0"/>
              </a:rPr>
              <a:t>Activity:</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Apart from the above list of items, please list examples of the unique products, tools, religion, and technology of your homeland that are frequently seen in the mainland or Hong Kong. This can include spinach, pistachio nuts, sesame, jade, Buddhism, Islam, woolen technology, and acrobatics.</a:t>
            </a:r>
            <a:endParaRPr lang="en-GB"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57200" y="1371600"/>
            <a:ext cx="11125200" cy="5355312"/>
          </a:xfrm>
          <a:prstGeom prst="rect">
            <a:avLst/>
          </a:prstGeom>
          <a:noFill/>
          <a:ln>
            <a:solidFill>
              <a:schemeClr val="tx2"/>
            </a:solidFill>
          </a:ln>
        </p:spPr>
        <p:txBody>
          <a:bodyPr wrap="square" rtlCol="0">
            <a:spAutoFit/>
          </a:bodyPr>
          <a:lstStyle/>
          <a:p>
            <a:r>
              <a:rPr lang="en-US" altLang="zh-CN" dirty="0">
                <a:latin typeface="Times New Roman" panose="02020603050405020304" pitchFamily="18" charset="0"/>
                <a:cs typeface="Times New Roman" panose="02020603050405020304" pitchFamily="18" charset="0"/>
              </a:rPr>
              <a:t>My hometown is</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Unique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product/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technology/ religious culture:</a:t>
            </a: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Draw it</a:t>
            </a:r>
            <a:r>
              <a:rPr lang="zh-CN" alt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1447800" y="3116893"/>
            <a:ext cx="10134600" cy="3429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413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 y="1"/>
            <a:ext cx="8610600" cy="646331"/>
          </a:xfrm>
          <a:prstGeom prst="rect">
            <a:avLst/>
          </a:prstGeom>
        </p:spPr>
        <p:txBody>
          <a:bodyPr wrap="square">
            <a:spAutoFit/>
          </a:bodyPr>
          <a:lstStyle/>
          <a:p>
            <a:r>
              <a:rPr lang="zh-HK" altLang="zh-HK" sz="3600" dirty="0">
                <a:latin typeface="Adobe 繁黑體 Std B" pitchFamily="34" charset="-128"/>
                <a:ea typeface="Adobe 繁黑體 Std B" pitchFamily="34" charset="-128"/>
                <a:cs typeface="+mj-cs"/>
              </a:rPr>
              <a:t>關鍵詞</a:t>
            </a:r>
            <a:r>
              <a:rPr lang="en-US" altLang="zh-HK" sz="3600" dirty="0">
                <a:latin typeface="Adobe 繁黑體 Std B" pitchFamily="34" charset="-128"/>
                <a:ea typeface="Adobe 繁黑體 Std B" pitchFamily="34" charset="-128"/>
                <a:cs typeface="+mj-cs"/>
              </a:rPr>
              <a:t> </a:t>
            </a:r>
            <a:r>
              <a:rPr lang="en-US" altLang="zh-HK" sz="3600" dirty="0">
                <a:latin typeface="Times New Roman" panose="02020603050405020304" pitchFamily="18" charset="0"/>
                <a:cs typeface="Times New Roman" panose="02020603050405020304" pitchFamily="18" charset="0"/>
              </a:rPr>
              <a:t>Key Terms</a:t>
            </a:r>
            <a:endParaRPr lang="zh-TW" altLang="zh-HK" sz="3600" dirty="0">
              <a:latin typeface="Adobe 繁黑體 Std B" pitchFamily="34" charset="-128"/>
              <a:ea typeface="Adobe 繁黑體 Std B" pitchFamily="34" charset="-128"/>
              <a:cs typeface="+mj-cs"/>
            </a:endParaRPr>
          </a:p>
        </p:txBody>
      </p:sp>
      <p:graphicFrame>
        <p:nvGraphicFramePr>
          <p:cNvPr id="8" name="Table 7"/>
          <p:cNvGraphicFramePr>
            <a:graphicFrameLocks noGrp="1"/>
          </p:cNvGraphicFramePr>
          <p:nvPr/>
        </p:nvGraphicFramePr>
        <p:xfrm>
          <a:off x="290946" y="635959"/>
          <a:ext cx="11479876" cy="6190037"/>
        </p:xfrm>
        <a:graphic>
          <a:graphicData uri="http://schemas.openxmlformats.org/drawingml/2006/table">
            <a:tbl>
              <a:tblPr firstRow="1" bandRow="1">
                <a:tableStyleId>{5C22544A-7EE6-4342-B048-85BDC9FD1C3A}</a:tableStyleId>
              </a:tblPr>
              <a:tblGrid>
                <a:gridCol w="798021">
                  <a:extLst>
                    <a:ext uri="{9D8B030D-6E8A-4147-A177-3AD203B41FA5}">
                      <a16:colId xmlns:a16="http://schemas.microsoft.com/office/drawing/2014/main" val="3145344657"/>
                    </a:ext>
                  </a:extLst>
                </a:gridCol>
                <a:gridCol w="3228819">
                  <a:extLst>
                    <a:ext uri="{9D8B030D-6E8A-4147-A177-3AD203B41FA5}">
                      <a16:colId xmlns:a16="http://schemas.microsoft.com/office/drawing/2014/main" val="3340519770"/>
                    </a:ext>
                  </a:extLst>
                </a:gridCol>
                <a:gridCol w="4077597">
                  <a:extLst>
                    <a:ext uri="{9D8B030D-6E8A-4147-A177-3AD203B41FA5}">
                      <a16:colId xmlns:a16="http://schemas.microsoft.com/office/drawing/2014/main" val="622960909"/>
                    </a:ext>
                  </a:extLst>
                </a:gridCol>
                <a:gridCol w="3375439">
                  <a:extLst>
                    <a:ext uri="{9D8B030D-6E8A-4147-A177-3AD203B41FA5}">
                      <a16:colId xmlns:a16="http://schemas.microsoft.com/office/drawing/2014/main" val="2115548308"/>
                    </a:ext>
                  </a:extLst>
                </a:gridCol>
              </a:tblGrid>
              <a:tr h="382088">
                <a:tc>
                  <a:txBody>
                    <a:bodyPr/>
                    <a:lstStyle/>
                    <a:p>
                      <a:pPr marL="304800">
                        <a:spcAft>
                          <a:spcPts val="0"/>
                        </a:spcAft>
                      </a:pPr>
                      <a:r>
                        <a:rPr 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algn="ctr">
                        <a:spcAft>
                          <a:spcPts val="0"/>
                        </a:spcAft>
                      </a:pPr>
                      <a:r>
                        <a:rPr lang="zh-HK" sz="14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英文詞彙</a:t>
                      </a:r>
                      <a:endParaRPr lang="zh-TW" sz="12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algn="ctr">
                        <a:spcAft>
                          <a:spcPts val="0"/>
                        </a:spcAft>
                      </a:pPr>
                      <a:r>
                        <a:rPr lang="zh-HK" sz="1400" b="1" kern="100">
                          <a:effectLst/>
                          <a:latin typeface="微軟正黑體" panose="020B0604030504040204" pitchFamily="34" charset="-120"/>
                          <a:ea typeface="微軟正黑體" panose="020B0604030504040204" pitchFamily="34" charset="-120"/>
                          <a:cs typeface="Times New Roman" panose="02020603050405020304" pitchFamily="18" charset="0"/>
                        </a:rPr>
                        <a:t>中文詞彙</a:t>
                      </a:r>
                      <a:r>
                        <a:rPr lang="en-US" sz="1400" b="1" kern="10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HK" sz="1400" b="1" kern="100">
                          <a:effectLst/>
                          <a:latin typeface="微軟正黑體" panose="020B0604030504040204" pitchFamily="34" charset="-120"/>
                          <a:ea typeface="微軟正黑體" panose="020B0604030504040204" pitchFamily="34" charset="-120"/>
                          <a:cs typeface="Times New Roman" panose="02020603050405020304" pitchFamily="18" charset="0"/>
                        </a:rPr>
                        <a:t>粵語拼音</a:t>
                      </a:r>
                      <a:endParaRPr lang="zh-TW" sz="12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algn="ctr">
                        <a:spcAft>
                          <a:spcPts val="0"/>
                        </a:spcAft>
                      </a:pPr>
                      <a:r>
                        <a:rPr lang="zh-HK" sz="1400" b="1" kern="100">
                          <a:effectLst/>
                          <a:latin typeface="微軟正黑體" panose="020B0604030504040204" pitchFamily="34" charset="-120"/>
                          <a:ea typeface="微軟正黑體" panose="020B0604030504040204" pitchFamily="34" charset="-120"/>
                          <a:cs typeface="Times New Roman" panose="02020603050405020304" pitchFamily="18" charset="0"/>
                        </a:rPr>
                        <a:t>中文詞彙</a:t>
                      </a:r>
                      <a:r>
                        <a:rPr lang="en-US" sz="1400" b="1" kern="10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HK" sz="1400" b="1" kern="100">
                          <a:effectLst/>
                          <a:latin typeface="微軟正黑體" panose="020B0604030504040204" pitchFamily="34" charset="-120"/>
                          <a:ea typeface="微軟正黑體" panose="020B0604030504040204" pitchFamily="34" charset="-120"/>
                          <a:cs typeface="Times New Roman" panose="02020603050405020304" pitchFamily="18" charset="0"/>
                        </a:rPr>
                        <a:t>普通話拼音</a:t>
                      </a:r>
                      <a:endParaRPr lang="zh-TW" sz="12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4179269296"/>
                  </a:ext>
                </a:extLst>
              </a:tr>
              <a:tr h="382088">
                <a:tc>
                  <a:txBody>
                    <a:bodyPr/>
                    <a:lstStyle/>
                    <a:p>
                      <a:pPr marL="304800" algn="l">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Han Dynasty</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a:effectLst/>
                          <a:latin typeface="微軟正黑體" panose="020B0604030504040204" pitchFamily="34" charset="-120"/>
                          <a:ea typeface="微軟正黑體" panose="020B0604030504040204" pitchFamily="34" charset="-120"/>
                          <a:cs typeface="Times New Roman" panose="02020603050405020304" pitchFamily="18" charset="0"/>
                        </a:rPr>
                        <a:t>漢朝</a:t>
                      </a: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(hon3 ciu4)</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a:effectLst/>
                          <a:latin typeface="微軟正黑體" panose="020B0604030504040204" pitchFamily="34" charset="-120"/>
                          <a:ea typeface="微軟正黑體" panose="020B0604030504040204" pitchFamily="34" charset="-120"/>
                          <a:cs typeface="Times New Roman" panose="02020603050405020304" pitchFamily="18" charset="0"/>
                        </a:rPr>
                        <a:t>漢朝</a:t>
                      </a: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(hàn cháo)</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2088508441"/>
                  </a:ext>
                </a:extLst>
              </a:tr>
              <a:tr h="382088">
                <a:tc>
                  <a:txBody>
                    <a:bodyPr/>
                    <a:lstStyle/>
                    <a:p>
                      <a:pPr marL="304800" algn="l">
                        <a:spcAft>
                          <a:spcPts val="0"/>
                        </a:spcAft>
                      </a:pP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Hun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Xiongnu</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匈奴</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(hung1 nou4)</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a:effectLst/>
                          <a:latin typeface="微軟正黑體" panose="020B0604030504040204" pitchFamily="34" charset="-120"/>
                          <a:ea typeface="微軟正黑體" panose="020B0604030504040204" pitchFamily="34" charset="-120"/>
                          <a:cs typeface="Times New Roman" panose="02020603050405020304" pitchFamily="18" charset="0"/>
                        </a:rPr>
                        <a:t>匈奴</a:t>
                      </a: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(xiōng n</a:t>
                      </a:r>
                      <a:r>
                        <a:rPr lang="zh-HK" sz="1800" kern="100">
                          <a:effectLst/>
                          <a:latin typeface="微軟正黑體" panose="020B0604030504040204" pitchFamily="34" charset="-120"/>
                          <a:ea typeface="微軟正黑體" panose="020B0604030504040204" pitchFamily="34" charset="-120"/>
                          <a:cs typeface="Times New Roman" panose="02020603050405020304" pitchFamily="18" charset="0"/>
                        </a:rPr>
                        <a:t>ú</a:t>
                      </a: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1254598198"/>
                  </a:ext>
                </a:extLst>
              </a:tr>
              <a:tr h="382088">
                <a:tc>
                  <a:txBody>
                    <a:bodyPr/>
                    <a:lstStyle/>
                    <a:p>
                      <a:pPr marL="304800" algn="l">
                        <a:spcAft>
                          <a:spcPts val="0"/>
                        </a:spcAft>
                      </a:pP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Chanyu</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單于</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(sin4 jyu4)</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a:effectLst/>
                          <a:latin typeface="微軟正黑體" panose="020B0604030504040204" pitchFamily="34" charset="-120"/>
                          <a:ea typeface="微軟正黑體" panose="020B0604030504040204" pitchFamily="34" charset="-120"/>
                          <a:cs typeface="Times New Roman" panose="02020603050405020304" pitchFamily="18" charset="0"/>
                        </a:rPr>
                        <a:t>單于</a:t>
                      </a: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(chán yú)</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2812704832"/>
                  </a:ext>
                </a:extLst>
              </a:tr>
              <a:tr h="439662">
                <a:tc>
                  <a:txBody>
                    <a:bodyPr/>
                    <a:lstStyle/>
                    <a:p>
                      <a:pPr marL="304800" algn="l">
                        <a:spcAft>
                          <a:spcPts val="0"/>
                        </a:spcAft>
                      </a:pP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i="1"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Heqin</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(marriage alliance) Policy </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和親政策</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(wo4 can1zing3 caak3)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a:effectLst/>
                          <a:latin typeface="微軟正黑體" panose="020B0604030504040204" pitchFamily="34" charset="-120"/>
                          <a:ea typeface="微軟正黑體" panose="020B0604030504040204" pitchFamily="34" charset="-120"/>
                          <a:cs typeface="Times New Roman" panose="02020603050405020304" pitchFamily="18" charset="0"/>
                        </a:rPr>
                        <a:t>和親政策</a:t>
                      </a: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(Héqīn zhèng cè)</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2644147401"/>
                  </a:ext>
                </a:extLst>
              </a:tr>
              <a:tr h="439662">
                <a:tc>
                  <a:txBody>
                    <a:bodyPr/>
                    <a:lstStyle/>
                    <a:p>
                      <a:pPr marL="304800" algn="l">
                        <a:spcAft>
                          <a:spcPts val="0"/>
                        </a:spcAft>
                      </a:pP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Emperor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Wudi</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漢武帝</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(hon3 mou5 dai3)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a:effectLst/>
                          <a:latin typeface="微軟正黑體" panose="020B0604030504040204" pitchFamily="34" charset="-120"/>
                          <a:ea typeface="微軟正黑體" panose="020B0604030504040204" pitchFamily="34" charset="-120"/>
                          <a:cs typeface="Times New Roman" panose="02020603050405020304" pitchFamily="18" charset="0"/>
                        </a:rPr>
                        <a:t>漢武帝</a:t>
                      </a: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(hàn Wǔd</a:t>
                      </a:r>
                      <a:r>
                        <a:rPr lang="zh-HK" sz="1800" kern="100">
                          <a:effectLst/>
                          <a:latin typeface="微軟正黑體" panose="020B0604030504040204" pitchFamily="34" charset="-120"/>
                          <a:ea typeface="微軟正黑體" panose="020B0604030504040204" pitchFamily="34" charset="-120"/>
                          <a:cs typeface="Times New Roman" panose="02020603050405020304" pitchFamily="18" charset="0"/>
                        </a:rPr>
                        <a:t>ì</a:t>
                      </a: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3377682170"/>
                  </a:ext>
                </a:extLst>
              </a:tr>
              <a:tr h="382088">
                <a:tc>
                  <a:txBody>
                    <a:bodyPr/>
                    <a:lstStyle/>
                    <a:p>
                      <a:pPr marL="304800" algn="l">
                        <a:spcAft>
                          <a:spcPts val="0"/>
                        </a:spcAft>
                      </a:pP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Zhang Qian</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張騫</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(zoeng1 hin1)</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rPr>
                        <a:t>張騫</a:t>
                      </a: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(Zhāng Qiān)</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257274261"/>
                  </a:ext>
                </a:extLst>
              </a:tr>
              <a:tr h="382088">
                <a:tc>
                  <a:txBody>
                    <a:bodyPr/>
                    <a:lstStyle/>
                    <a:p>
                      <a:pPr marL="304800" algn="l">
                        <a:spcAft>
                          <a:spcPts val="0"/>
                        </a:spcAft>
                      </a:pP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Western Regions</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西域</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(sai1 wik6)</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a:effectLst/>
                          <a:latin typeface="微軟正黑體" panose="020B0604030504040204" pitchFamily="34" charset="-120"/>
                          <a:ea typeface="微軟正黑體" panose="020B0604030504040204" pitchFamily="34" charset="-120"/>
                          <a:cs typeface="Times New Roman" panose="02020603050405020304" pitchFamily="18" charset="0"/>
                        </a:rPr>
                        <a:t>西域</a:t>
                      </a: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(xī yù)</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2920734552"/>
                  </a:ext>
                </a:extLst>
              </a:tr>
              <a:tr h="439662">
                <a:tc>
                  <a:txBody>
                    <a:bodyPr/>
                    <a:lstStyle/>
                    <a:p>
                      <a:pPr marL="304800" algn="l">
                        <a:spcAft>
                          <a:spcPts val="0"/>
                        </a:spcAft>
                      </a:pP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8</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Da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Rouzhi</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state</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大月氏</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(daai6 juk6 zi1)</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a:effectLst/>
                          <a:latin typeface="微軟正黑體" panose="020B0604030504040204" pitchFamily="34" charset="-120"/>
                          <a:ea typeface="微軟正黑體" panose="020B0604030504040204" pitchFamily="34" charset="-120"/>
                          <a:cs typeface="Times New Roman" panose="02020603050405020304" pitchFamily="18" charset="0"/>
                        </a:rPr>
                        <a:t>大月氏</a:t>
                      </a: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(Dà Ròuzhī)</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1808117753"/>
                  </a:ext>
                </a:extLst>
              </a:tr>
              <a:tr h="439662">
                <a:tc>
                  <a:txBody>
                    <a:bodyPr/>
                    <a:lstStyle/>
                    <a:p>
                      <a:pPr marL="304800" algn="l">
                        <a:spcAft>
                          <a:spcPts val="0"/>
                        </a:spcAft>
                      </a:pP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9</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Silk Road</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絲綢之路</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(si1 cau4 zi1 lou6)</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a:effectLst/>
                          <a:latin typeface="微軟正黑體" panose="020B0604030504040204" pitchFamily="34" charset="-120"/>
                          <a:ea typeface="微軟正黑體" panose="020B0604030504040204" pitchFamily="34" charset="-120"/>
                          <a:cs typeface="Times New Roman" panose="02020603050405020304" pitchFamily="18" charset="0"/>
                        </a:rPr>
                        <a:t>絲綢之路</a:t>
                      </a: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(sī chóu zhī lù)</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3063956710"/>
                  </a:ext>
                </a:extLst>
              </a:tr>
              <a:tr h="439662">
                <a:tc>
                  <a:txBody>
                    <a:bodyPr/>
                    <a:lstStyle/>
                    <a:p>
                      <a:pPr marL="304800" algn="l">
                        <a:spcAft>
                          <a:spcPts val="0"/>
                        </a:spcAft>
                      </a:pP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10</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The </a:t>
                      </a:r>
                      <a:r>
                        <a:rPr lang="en-US" sz="1800" i="1"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Hexi</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Corridor</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河西走廊</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(ho4 sai1 zau2 long4)</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河西走廊</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Héxī</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zǒu</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láng</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3462189898"/>
                  </a:ext>
                </a:extLst>
              </a:tr>
              <a:tr h="382088">
                <a:tc>
                  <a:txBody>
                    <a:bodyPr/>
                    <a:lstStyle/>
                    <a:p>
                      <a:pPr marL="304800" algn="l">
                        <a:spcAft>
                          <a:spcPts val="0"/>
                        </a:spcAft>
                      </a:pP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11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Huo</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Qubing</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algn="l">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霍去病</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(fok3 heoi3 bing6)</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algn="l">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霍去病</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Huò</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Qùbìng</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1338951089"/>
                  </a:ext>
                </a:extLst>
              </a:tr>
              <a:tr h="439662">
                <a:tc>
                  <a:txBody>
                    <a:bodyPr/>
                    <a:lstStyle/>
                    <a:p>
                      <a:pPr marL="304800" algn="l">
                        <a:spcAft>
                          <a:spcPts val="0"/>
                        </a:spcAft>
                      </a:pP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12</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Southern Yue state</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algn="l">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南越國</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(naam4 jyut6 gwok3)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南越國</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nán</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yuè</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guó</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l">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3015324045"/>
                  </a:ext>
                </a:extLst>
              </a:tr>
              <a:tr h="659493">
                <a:tc>
                  <a:txBody>
                    <a:bodyPr/>
                    <a:lstStyle/>
                    <a:p>
                      <a:pPr marL="304800" algn="l">
                        <a:spcAft>
                          <a:spcPts val="0"/>
                        </a:spcAft>
                      </a:pPr>
                      <a:r>
                        <a:rPr lang="en-US" sz="1800" kern="100">
                          <a:effectLst/>
                          <a:latin typeface="微軟正黑體" panose="020B0604030504040204" pitchFamily="34" charset="-120"/>
                          <a:ea typeface="微軟正黑體" panose="020B0604030504040204" pitchFamily="34" charset="-120"/>
                          <a:cs typeface="Times New Roman" panose="02020603050405020304" pitchFamily="18" charset="0"/>
                        </a:rPr>
                        <a:t>13</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Lei Cheng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Uk</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Han Tomb</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李鄭屋漢墓</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(lei5 zeng6 uk1 hon3 mou6)</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tc>
                  <a:txBody>
                    <a:bodyPr/>
                    <a:lstStyle/>
                    <a:p>
                      <a:pPr marL="304800" algn="l">
                        <a:spcAft>
                          <a:spcPts val="0"/>
                        </a:spcAft>
                      </a:pPr>
                      <a:r>
                        <a:rPr lang="zh-HK"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李鄭屋漢墓</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lǐ</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zhèng</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wū</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hàn</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sz="1800" kern="100" dirty="0" err="1">
                          <a:effectLst/>
                          <a:latin typeface="微軟正黑體" panose="020B0604030504040204" pitchFamily="34" charset="-120"/>
                          <a:ea typeface="微軟正黑體" panose="020B0604030504040204" pitchFamily="34" charset="-120"/>
                          <a:cs typeface="Times New Roman" panose="02020603050405020304" pitchFamily="18" charset="0"/>
                        </a:rPr>
                        <a:t>mù</a:t>
                      </a: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tc>
                <a:extLst>
                  <a:ext uri="{0D108BD9-81ED-4DB2-BD59-A6C34878D82A}">
                    <a16:rowId xmlns:a16="http://schemas.microsoft.com/office/drawing/2014/main" val="1347479276"/>
                  </a:ext>
                </a:extLst>
              </a:tr>
            </a:tbl>
          </a:graphicData>
        </a:graphic>
      </p:graphicFrame>
    </p:spTree>
    <p:extLst>
      <p:ext uri="{BB962C8B-B14F-4D97-AF65-F5344CB8AC3E}">
        <p14:creationId xmlns:p14="http://schemas.microsoft.com/office/powerpoint/2010/main" val="2948443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7635" y="76200"/>
            <a:ext cx="6157119" cy="684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9982200" y="100093"/>
            <a:ext cx="2057400" cy="1295400"/>
          </a:xfrm>
          <a:prstGeom prst="wedgeRoundRectCallout">
            <a:avLst>
              <a:gd name="adj1" fmla="val -73187"/>
              <a:gd name="adj2" fmla="val 6130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058400" y="424627"/>
            <a:ext cx="1905000" cy="923330"/>
          </a:xfrm>
          <a:prstGeom prst="rect">
            <a:avLst/>
          </a:prstGeom>
          <a:noFill/>
        </p:spPr>
        <p:txBody>
          <a:bodyPr wrap="square" rtlCol="0">
            <a:spAutoFit/>
          </a:bodyPr>
          <a:lstStyle/>
          <a:p>
            <a:r>
              <a:rPr lang="zh-CN" altLang="en-US" dirty="0">
                <a:latin typeface="SimSun" panose="02010600030101010101" pitchFamily="2" charset="-122"/>
                <a:ea typeface="SimSun" panose="02010600030101010101" pitchFamily="2" charset="-122"/>
                <a:cs typeface="文鼎行楷碑體" panose="02010609010101010101" pitchFamily="49" charset="-120"/>
              </a:rPr>
              <a:t>同學：你有什麼特產可以讓我帶回中國？</a:t>
            </a:r>
            <a:endParaRPr lang="en-US" dirty="0">
              <a:latin typeface="SimSun" panose="02010600030101010101" pitchFamily="2" charset="-122"/>
              <a:ea typeface="SimSun" panose="02010600030101010101" pitchFamily="2" charset="-122"/>
              <a:cs typeface="文鼎行楷碑體" panose="02010609010101010101" pitchFamily="49" charset="-120"/>
            </a:endParaRPr>
          </a:p>
        </p:txBody>
      </p:sp>
      <p:sp>
        <p:nvSpPr>
          <p:cNvPr id="5" name="TextBox 4"/>
          <p:cNvSpPr txBox="1"/>
          <p:nvPr/>
        </p:nvSpPr>
        <p:spPr>
          <a:xfrm>
            <a:off x="228600" y="249768"/>
            <a:ext cx="5648715" cy="1384995"/>
          </a:xfrm>
          <a:prstGeom prst="rect">
            <a:avLst/>
          </a:prstGeom>
          <a:noFill/>
        </p:spPr>
        <p:txBody>
          <a:bodyPr wrap="square" rtlCol="0">
            <a:spAutoFit/>
          </a:bodyPr>
          <a:lstStyle/>
          <a:p>
            <a:r>
              <a:rPr lang="zh-TW" altLang="en-US" sz="2800" b="1" dirty="0">
                <a:solidFill>
                  <a:schemeClr val="accent6">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活動</a:t>
            </a:r>
            <a:r>
              <a:rPr lang="zh-CN" altLang="en-US" sz="2800" b="1" dirty="0">
                <a:solidFill>
                  <a:schemeClr val="accent6">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rPr>
              <a:t>：張騫來到你的國家，請繪畫一種足以代表你國家文化的東西，讓他帶回中國去。</a:t>
            </a:r>
            <a:endParaRPr lang="en-US" sz="2800" b="1" dirty="0">
              <a:solidFill>
                <a:schemeClr val="accent6">
                  <a:lumMod val="75000"/>
                </a:schemeClr>
              </a:solidFill>
              <a:latin typeface="文鼎誰的字體" panose="02010609010101010101" pitchFamily="49" charset="-120"/>
              <a:ea typeface="文鼎誰的字體" panose="02010609010101010101" pitchFamily="49" charset="-120"/>
              <a:cs typeface="文鼎誰的字體" panose="02010609010101010101" pitchFamily="49" charset="-120"/>
            </a:endParaRPr>
          </a:p>
        </p:txBody>
      </p:sp>
      <p:sp>
        <p:nvSpPr>
          <p:cNvPr id="4" name="Rectangle 3"/>
          <p:cNvSpPr/>
          <p:nvPr/>
        </p:nvSpPr>
        <p:spPr>
          <a:xfrm>
            <a:off x="228600" y="1828800"/>
            <a:ext cx="5638800" cy="480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975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7635" y="76200"/>
            <a:ext cx="6157119" cy="684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9982200" y="100093"/>
            <a:ext cx="2057400" cy="1295400"/>
          </a:xfrm>
          <a:prstGeom prst="wedgeRoundRectCallout">
            <a:avLst>
              <a:gd name="adj1" fmla="val -73187"/>
              <a:gd name="adj2" fmla="val 6130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058400" y="268557"/>
            <a:ext cx="1905000" cy="1015663"/>
          </a:xfrm>
          <a:prstGeom prst="rect">
            <a:avLst/>
          </a:prstGeom>
          <a:noFill/>
        </p:spPr>
        <p:txBody>
          <a:bodyPr wrap="square" rtlCol="0">
            <a:spAutoFit/>
          </a:bodyPr>
          <a:lstStyle/>
          <a:p>
            <a:r>
              <a:rPr lang="en-US" altLang="zh-CN" sz="1500" dirty="0">
                <a:latin typeface="Times New Roman" panose="02020603050405020304" pitchFamily="18" charset="0"/>
                <a:ea typeface="文鼎行楷碑體" panose="02010609010101010101" pitchFamily="49" charset="-120"/>
                <a:cs typeface="Times New Roman" panose="02020603050405020304" pitchFamily="18" charset="0"/>
              </a:rPr>
              <a:t>Classmates, what special products can you give me to bring back to China?</a:t>
            </a:r>
            <a:endParaRPr lang="en-US" sz="1500" dirty="0">
              <a:latin typeface="Times New Roman" panose="02020603050405020304" pitchFamily="18" charset="0"/>
              <a:ea typeface="文鼎行楷碑體" panose="02010609010101010101" pitchFamily="49" charset="-120"/>
              <a:cs typeface="Times New Roman" panose="02020603050405020304" pitchFamily="18" charset="0"/>
            </a:endParaRPr>
          </a:p>
        </p:txBody>
      </p:sp>
      <p:sp>
        <p:nvSpPr>
          <p:cNvPr id="5" name="TextBox 4"/>
          <p:cNvSpPr txBox="1"/>
          <p:nvPr/>
        </p:nvSpPr>
        <p:spPr>
          <a:xfrm>
            <a:off x="228600" y="249767"/>
            <a:ext cx="5648715" cy="1631216"/>
          </a:xfrm>
          <a:prstGeom prst="rect">
            <a:avLst/>
          </a:prstGeom>
          <a:noFill/>
        </p:spPr>
        <p:txBody>
          <a:bodyPr wrap="square" rtlCol="0">
            <a:spAutoFit/>
          </a:bodyPr>
          <a:lstStyle/>
          <a:p>
            <a:r>
              <a:rPr lang="en-US" altLang="zh-CN"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Zhang</a:t>
            </a:r>
            <a:r>
              <a:rPr lang="zh-CN" altLang="en-US"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Qian</a:t>
            </a:r>
            <a:r>
              <a:rPr lang="zh-CN" altLang="en-US"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has</a:t>
            </a:r>
            <a:r>
              <a:rPr lang="zh-CN" altLang="en-US"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arrived</a:t>
            </a:r>
            <a:r>
              <a:rPr lang="zh-CN" altLang="en-US"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at</a:t>
            </a:r>
            <a:r>
              <a:rPr lang="zh-CN" altLang="en-US"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your</a:t>
            </a:r>
            <a:r>
              <a:rPr lang="zh-CN" altLang="en-US"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 </a:t>
            </a:r>
            <a:r>
              <a:rPr lang="en-US" altLang="zh-CN"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rPr>
              <a:t>country. Please draw an item representing the culture of your country to give to him to bring back to China. </a:t>
            </a:r>
            <a:endParaRPr lang="en-US" sz="2400" b="1" dirty="0">
              <a:solidFill>
                <a:schemeClr val="accent6">
                  <a:lumMod val="75000"/>
                </a:schemeClr>
              </a:solidFill>
              <a:latin typeface="Times New Roman" panose="02020603050405020304" pitchFamily="18" charset="0"/>
              <a:ea typeface="文鼎誰的字體" panose="02010609010101010101" pitchFamily="49" charset="-120"/>
              <a:cs typeface="Times New Roman" panose="02020603050405020304" pitchFamily="18" charset="0"/>
            </a:endParaRPr>
          </a:p>
        </p:txBody>
      </p:sp>
      <p:sp>
        <p:nvSpPr>
          <p:cNvPr id="4" name="Rectangle 3"/>
          <p:cNvSpPr/>
          <p:nvPr/>
        </p:nvSpPr>
        <p:spPr>
          <a:xfrm>
            <a:off x="228600" y="1828800"/>
            <a:ext cx="5638800" cy="480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56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862670" y="896"/>
            <a:ext cx="10291997" cy="5789248"/>
          </a:xfrm>
          <a:prstGeom prst="rect">
            <a:avLst/>
          </a:prstGeom>
        </p:spPr>
      </p:pic>
      <p:sp>
        <p:nvSpPr>
          <p:cNvPr id="2" name="矩形 1"/>
          <p:cNvSpPr/>
          <p:nvPr/>
        </p:nvSpPr>
        <p:spPr>
          <a:xfrm>
            <a:off x="852703" y="5944511"/>
            <a:ext cx="9829800" cy="646331"/>
          </a:xfrm>
          <a:prstGeom prst="rect">
            <a:avLst/>
          </a:prstGeom>
        </p:spPr>
        <p:txBody>
          <a:bodyPr wrap="square">
            <a:spAutoFit/>
          </a:bodyPr>
          <a:lstStyle/>
          <a:p>
            <a:r>
              <a:rPr lang="zh-TW" altLang="en-US" dirty="0"/>
              <a:t>中文版 </a:t>
            </a:r>
            <a:r>
              <a:rPr lang="en-GB" dirty="0">
                <a:hlinkClick r:id="rId3"/>
              </a:rPr>
              <a:t>http://achist.mers.hk/chihistoryanime/download/can/animate/euhk_animate_03_can_sd.mp4</a:t>
            </a:r>
            <a:endParaRPr lang="en-GB" dirty="0"/>
          </a:p>
          <a:p>
            <a:endParaRPr lang="en-GB" dirty="0"/>
          </a:p>
        </p:txBody>
      </p:sp>
      <p:sp>
        <p:nvSpPr>
          <p:cNvPr id="5" name="文字方塊 4"/>
          <p:cNvSpPr txBox="1"/>
          <p:nvPr/>
        </p:nvSpPr>
        <p:spPr>
          <a:xfrm>
            <a:off x="304800" y="1066800"/>
            <a:ext cx="1905000" cy="92333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dirty="0">
                <a:solidFill>
                  <a:schemeClr val="tx1"/>
                </a:solidFill>
              </a:rPr>
              <a:t>活動：請觀看一段介紹張騫生平及貢獻的動畫</a:t>
            </a:r>
            <a:endParaRPr lang="en-GB" dirty="0">
              <a:solidFill>
                <a:schemeClr val="tx1"/>
              </a:solidFill>
            </a:endParaRPr>
          </a:p>
        </p:txBody>
      </p:sp>
    </p:spTree>
    <p:extLst>
      <p:ext uri="{BB962C8B-B14F-4D97-AF65-F5344CB8AC3E}">
        <p14:creationId xmlns:p14="http://schemas.microsoft.com/office/powerpoint/2010/main" val="322570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862670" y="5943600"/>
            <a:ext cx="10291997"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English version: </a:t>
            </a:r>
            <a:r>
              <a:rPr lang="en-GB" dirty="0">
                <a:latin typeface="Times New Roman" panose="02020603050405020304" pitchFamily="18" charset="0"/>
                <a:cs typeface="Times New Roman" panose="02020603050405020304" pitchFamily="18" charset="0"/>
                <a:hlinkClick r:id="rId3"/>
              </a:rPr>
              <a:t>http://achist.mers.hk/chihistoryanime/download/eng/animate/euhk_animate_03_eng_sd.mp4</a:t>
            </a:r>
            <a:endParaRPr lang="en-GB" dirty="0">
              <a:latin typeface="Times New Roman" panose="02020603050405020304" pitchFamily="18" charset="0"/>
              <a:cs typeface="Times New Roman" panose="02020603050405020304" pitchFamily="18" charset="0"/>
            </a:endParaRPr>
          </a:p>
        </p:txBody>
      </p:sp>
      <p:sp>
        <p:nvSpPr>
          <p:cNvPr id="5" name="文字方塊 4"/>
          <p:cNvSpPr txBox="1"/>
          <p:nvPr/>
        </p:nvSpPr>
        <p:spPr>
          <a:xfrm>
            <a:off x="304800" y="1066800"/>
            <a:ext cx="1905000" cy="1754326"/>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dirty="0">
                <a:solidFill>
                  <a:schemeClr val="tx1"/>
                </a:solidFill>
                <a:latin typeface="Times New Roman" panose="02020603050405020304" pitchFamily="18" charset="0"/>
                <a:cs typeface="Times New Roman" panose="02020603050405020304" pitchFamily="18" charset="0"/>
              </a:rPr>
              <a:t>Activity:</a:t>
            </a:r>
            <a:r>
              <a:rPr lang="zh-TW" altLang="en-US" dirty="0">
                <a:solidFill>
                  <a:schemeClr val="tx1"/>
                </a:solidFill>
                <a:latin typeface="Times New Roman" panose="02020603050405020304" pitchFamily="18" charset="0"/>
                <a:cs typeface="Times New Roman" panose="02020603050405020304" pitchFamily="18" charset="0"/>
              </a:rPr>
              <a:t> </a:t>
            </a:r>
            <a:r>
              <a:rPr lang="en-US" altLang="zh-TW" dirty="0">
                <a:solidFill>
                  <a:schemeClr val="tx1"/>
                </a:solidFill>
                <a:latin typeface="Times New Roman" panose="02020603050405020304" pitchFamily="18" charset="0"/>
                <a:cs typeface="Times New Roman" panose="02020603050405020304" pitchFamily="18" charset="0"/>
              </a:rPr>
              <a:t>Please watch this video introducing the life and contributions of Zhang Qian</a:t>
            </a:r>
            <a:endParaRPr lang="en-GB" dirty="0">
              <a:solidFill>
                <a:schemeClr val="tx1"/>
              </a:solidFill>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4"/>
          <a:stretch>
            <a:fillRect/>
          </a:stretch>
        </p:blipFill>
        <p:spPr>
          <a:xfrm>
            <a:off x="2012350" y="152400"/>
            <a:ext cx="10142316" cy="5715000"/>
          </a:xfrm>
          <a:prstGeom prst="rect">
            <a:avLst/>
          </a:prstGeom>
        </p:spPr>
      </p:pic>
    </p:spTree>
    <p:extLst>
      <p:ext uri="{BB962C8B-B14F-4D97-AF65-F5344CB8AC3E}">
        <p14:creationId xmlns:p14="http://schemas.microsoft.com/office/powerpoint/2010/main" val="16021223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099" y="1"/>
            <a:ext cx="10346821"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3"/>
          <p:cNvSpPr txBox="1"/>
          <p:nvPr/>
        </p:nvSpPr>
        <p:spPr>
          <a:xfrm>
            <a:off x="3048000" y="2309"/>
            <a:ext cx="2590800" cy="584775"/>
          </a:xfrm>
          <a:prstGeom prst="rect">
            <a:avLst/>
          </a:prstGeom>
          <a:noFill/>
        </p:spPr>
        <p:txBody>
          <a:bodyPr wrap="square" rtlCol="0">
            <a:spAutoFit/>
          </a:bodyPr>
          <a:lstStyle/>
          <a:p>
            <a:r>
              <a:rPr lang="en-US" altLang="zh-TW" sz="32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6.</a:t>
            </a:r>
            <a:r>
              <a:rPr lang="zh-CN" altLang="en-US" sz="32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絲綢之路</a:t>
            </a:r>
            <a:endParaRPr lang="zh-HK" altLang="en-US" dirty="0"/>
          </a:p>
        </p:txBody>
      </p:sp>
      <p:sp>
        <p:nvSpPr>
          <p:cNvPr id="6" name="TextBox 5"/>
          <p:cNvSpPr txBox="1"/>
          <p:nvPr/>
        </p:nvSpPr>
        <p:spPr>
          <a:xfrm>
            <a:off x="5791200" y="5791200"/>
            <a:ext cx="41148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a:t>同學：</a:t>
            </a:r>
            <a:endParaRPr lang="en-US" altLang="zh-CN" dirty="0"/>
          </a:p>
          <a:p>
            <a:r>
              <a:rPr lang="zh-CN" altLang="en-US" dirty="0"/>
              <a:t>你來自</a:t>
            </a:r>
            <a:r>
              <a:rPr lang="zh-TW" altLang="en-US" dirty="0">
                <a:latin typeface="SimSun" panose="02010600030101010101" pitchFamily="2" charset="-122"/>
                <a:ea typeface="SimSun" panose="02010600030101010101" pitchFamily="2" charset="-122"/>
              </a:rPr>
              <a:t>哪</a:t>
            </a:r>
            <a:r>
              <a:rPr lang="zh-CN" altLang="en-US" dirty="0"/>
              <a:t>一個國家</a:t>
            </a:r>
            <a:r>
              <a:rPr lang="en-US" altLang="zh-CN" dirty="0"/>
              <a:t>/</a:t>
            </a:r>
            <a:r>
              <a:rPr lang="zh-CN" altLang="en-US" dirty="0"/>
              <a:t>地區？</a:t>
            </a:r>
            <a:r>
              <a:rPr lang="en-US" altLang="zh-CN" dirty="0"/>
              <a:t>_______</a:t>
            </a:r>
          </a:p>
          <a:p>
            <a:r>
              <a:rPr lang="zh-CN" altLang="en-US" dirty="0"/>
              <a:t>試在地圖上標記出來、</a:t>
            </a:r>
            <a:endParaRPr lang="en-US" dirty="0"/>
          </a:p>
        </p:txBody>
      </p:sp>
      <p:sp>
        <p:nvSpPr>
          <p:cNvPr id="7" name="TextBox 6"/>
          <p:cNvSpPr txBox="1"/>
          <p:nvPr/>
        </p:nvSpPr>
        <p:spPr>
          <a:xfrm>
            <a:off x="63694" y="2309"/>
            <a:ext cx="1766405" cy="4770537"/>
          </a:xfrm>
          <a:prstGeom prst="rect">
            <a:avLst/>
          </a:prstGeom>
          <a:solidFill>
            <a:schemeClr val="accent4">
              <a:lumMod val="20000"/>
              <a:lumOff val="80000"/>
            </a:schemeClr>
          </a:solidFill>
        </p:spPr>
        <p:txBody>
          <a:bodyPr wrap="square" rtlCol="0">
            <a:spAutoFit/>
          </a:bodyPr>
          <a:lstStyle/>
          <a:p>
            <a:endParaRPr lang="en-US" altLang="zh-CN" sz="1600" dirty="0"/>
          </a:p>
          <a:p>
            <a:r>
              <a:rPr lang="zh-CN" altLang="en-US" sz="1600" dirty="0"/>
              <a:t>自漢朝開始</a:t>
            </a:r>
            <a:r>
              <a:rPr lang="zh-TW" altLang="en-US" sz="1600" dirty="0"/>
              <a:t>，中國打通了與西方的聯繫。</a:t>
            </a:r>
            <a:r>
              <a:rPr lang="zh-CN" altLang="en-US" sz="1600" dirty="0"/>
              <a:t>商人沿著張騫走過的路線，</a:t>
            </a:r>
            <a:r>
              <a:rPr lang="zh-TW" altLang="en-US" sz="1600" dirty="0"/>
              <a:t>向前摸索，把中國絲綢運到歐洲出售。歷史學家於是把這條路線稱為「絲綢之路」</a:t>
            </a:r>
            <a:r>
              <a:rPr lang="zh-CN" altLang="en-US" sz="1600" dirty="0"/>
              <a:t>。</a:t>
            </a:r>
            <a:endParaRPr lang="en-US" altLang="zh-TW" sz="1600" dirty="0"/>
          </a:p>
          <a:p>
            <a:endParaRPr lang="en-US" altLang="zh-CN" sz="1600" dirty="0"/>
          </a:p>
          <a:p>
            <a:r>
              <a:rPr lang="zh-CN" altLang="en-US" sz="1600" dirty="0"/>
              <a:t>漢朝之後，絲綢之路出現更多支線，甚至有海上絲綢之路的出現，使中國和世界更加緊密地聯繫起來。</a:t>
            </a:r>
            <a:endParaRPr lang="en-US" sz="1600" dirty="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8083" y="152400"/>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811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691" y="3858"/>
            <a:ext cx="10387228" cy="68541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91200" y="5791201"/>
            <a:ext cx="41148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HK" altLang="zh-CN" dirty="0">
                <a:latin typeface="Times New Roman" panose="02020603050405020304" pitchFamily="18" charset="0"/>
                <a:cs typeface="Times New Roman" panose="02020603050405020304" pitchFamily="18" charset="0"/>
              </a:rPr>
              <a:t>Which country/region do you come from?  Please mark it on the map.</a:t>
            </a: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5081" y="3859"/>
            <a:ext cx="1774610" cy="6494085"/>
          </a:xfrm>
          <a:prstGeom prst="rect">
            <a:avLst/>
          </a:prstGeom>
          <a:solidFill>
            <a:schemeClr val="accent4">
              <a:lumMod val="20000"/>
              <a:lumOff val="80000"/>
            </a:schemeClr>
          </a:solid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Since the beginning of the Han Dynasty, China began to make contact with the West. Merchants went along the route Zhang Qian took to sell Chinese silk in Europe. </a:t>
            </a:r>
            <a:r>
              <a:rPr lang="en-HK" altLang="zh-TW" sz="1600" dirty="0">
                <a:latin typeface="Times New Roman" panose="02020603050405020304" pitchFamily="18" charset="0"/>
                <a:cs typeface="Times New Roman" panose="02020603050405020304" pitchFamily="18" charset="0"/>
              </a:rPr>
              <a:t>Historians therefore named this route the Silk Road. </a:t>
            </a:r>
            <a:endParaRPr lang="en-US" altLang="zh-TW" sz="1600" dirty="0">
              <a:latin typeface="Times New Roman" panose="02020603050405020304" pitchFamily="18" charset="0"/>
              <a:cs typeface="Times New Roman" panose="02020603050405020304" pitchFamily="18" charset="0"/>
            </a:endParaRPr>
          </a:p>
          <a:p>
            <a:endParaRPr lang="en-US" altLang="zh-CN" sz="1600" dirty="0">
              <a:latin typeface="Times New Roman" panose="02020603050405020304" pitchFamily="18" charset="0"/>
              <a:cs typeface="Times New Roman" panose="02020603050405020304" pitchFamily="18" charset="0"/>
            </a:endParaRPr>
          </a:p>
          <a:p>
            <a:r>
              <a:rPr lang="en-HK" altLang="zh-CN" sz="1600" dirty="0">
                <a:latin typeface="Times New Roman" panose="02020603050405020304" pitchFamily="18" charset="0"/>
                <a:cs typeface="Times New Roman" panose="02020603050405020304" pitchFamily="18" charset="0"/>
              </a:rPr>
              <a:t>After</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the </a:t>
            </a:r>
            <a:r>
              <a:rPr lang="en-HK" altLang="zh-CN" sz="1600" dirty="0">
                <a:latin typeface="Times New Roman" panose="02020603050405020304" pitchFamily="18" charset="0"/>
                <a:cs typeface="Times New Roman" panose="02020603050405020304" pitchFamily="18" charset="0"/>
              </a:rPr>
              <a:t>Han</a:t>
            </a:r>
            <a:r>
              <a:rPr lang="zh-CN" altLang="en-US" sz="1600" dirty="0">
                <a:latin typeface="Times New Roman" panose="02020603050405020304" pitchFamily="18" charset="0"/>
                <a:cs typeface="Times New Roman" panose="02020603050405020304" pitchFamily="18" charset="0"/>
              </a:rPr>
              <a:t> </a:t>
            </a:r>
            <a:r>
              <a:rPr lang="en-HK" altLang="zh-CN" sz="1600" dirty="0">
                <a:latin typeface="Times New Roman" panose="02020603050405020304" pitchFamily="18" charset="0"/>
                <a:cs typeface="Times New Roman" panose="02020603050405020304" pitchFamily="18" charset="0"/>
              </a:rPr>
              <a:t>Dynasty</a:t>
            </a:r>
            <a:r>
              <a:rPr lang="en-US"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more</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branch routes emerged along the Silk Road. Even a maritime Silk Road had emerged, linking China and the rest of the world closer together. </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6171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514" y="615457"/>
            <a:ext cx="11488188" cy="5632311"/>
          </a:xfrm>
          <a:prstGeom prst="rect">
            <a:avLst/>
          </a:prstGeom>
        </p:spPr>
        <p:txBody>
          <a:bodyPr wrap="square">
            <a:spAutoFit/>
          </a:bodyPr>
          <a:lstStyle/>
          <a:p>
            <a:pPr>
              <a:spcBef>
                <a:spcPct val="0"/>
              </a:spcBef>
              <a:buFontTx/>
              <a:buNone/>
            </a:pPr>
            <a:r>
              <a:rPr lang="zh-TW" altLang="en-US" dirty="0">
                <a:latin typeface="標楷體" panose="03000509000000000000" pitchFamily="65" charset="-120"/>
                <a:ea typeface="標楷體" panose="03000509000000000000" pitchFamily="65" charset="-120"/>
              </a:rPr>
              <a:t>本課題提供另外一個利用 </a:t>
            </a:r>
            <a:r>
              <a:rPr lang="en-US" altLang="zh-TW" dirty="0" err="1">
                <a:latin typeface="標楷體" panose="03000509000000000000" pitchFamily="65" charset="-120"/>
                <a:ea typeface="標楷體" panose="03000509000000000000" pitchFamily="65" charset="-120"/>
                <a:cs typeface="Times New Roman" panose="02020603050405020304" pitchFamily="18" charset="0"/>
              </a:rPr>
              <a:t>sutori</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製作的網上互動版，可供學生在家自習 </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溫習之用：</a:t>
            </a:r>
            <a:endParaRPr lang="en-US" altLang="zh-TW" dirty="0">
              <a:latin typeface="標楷體" panose="03000509000000000000" pitchFamily="65" charset="-120"/>
              <a:ea typeface="標楷體" panose="03000509000000000000" pitchFamily="65" charset="-120"/>
            </a:endParaRPr>
          </a:p>
          <a:p>
            <a:pPr>
              <a:spcBef>
                <a:spcPct val="0"/>
              </a:spcBef>
              <a:buFontTx/>
              <a:buNone/>
            </a:pPr>
            <a:r>
              <a:rPr lang="en-US" altLang="zh-HK" dirty="0">
                <a:latin typeface="Times New Roman" panose="02020603050405020304" pitchFamily="18" charset="0"/>
              </a:rPr>
              <a:t>Another online interactive version of this topic produced by </a:t>
            </a:r>
            <a:r>
              <a:rPr lang="en-US" altLang="zh-HK" dirty="0" err="1">
                <a:latin typeface="Times New Roman" panose="02020603050405020304" pitchFamily="18" charset="0"/>
              </a:rPr>
              <a:t>sutori</a:t>
            </a:r>
            <a:r>
              <a:rPr lang="en-US" altLang="zh-HK" dirty="0">
                <a:latin typeface="Times New Roman" panose="02020603050405020304" pitchFamily="18" charset="0"/>
              </a:rPr>
              <a:t> is offered to students’ for their self-learning or revision:</a:t>
            </a:r>
          </a:p>
          <a:p>
            <a:pPr>
              <a:spcBef>
                <a:spcPct val="0"/>
              </a:spcBef>
              <a:buFontTx/>
              <a:buNone/>
            </a:pPr>
            <a:endParaRPr lang="en-US" altLang="zh-HK" dirty="0">
              <a:latin typeface="Times New Roman" panose="02020603050405020304" pitchFamily="18" charset="0"/>
            </a:endParaRPr>
          </a:p>
          <a:p>
            <a:pPr>
              <a:spcAft>
                <a:spcPts val="0"/>
              </a:spcAft>
              <a:tabLst>
                <a:tab pos="1849755" algn="l"/>
              </a:tabLst>
            </a:pPr>
            <a:r>
              <a:rPr lang="zh-TW" altLang="zh-TW" kern="100" dirty="0">
                <a:latin typeface="Times New Roman" panose="02020603050405020304" pitchFamily="18" charset="0"/>
                <a:ea typeface="標楷體" panose="03000509000000000000" pitchFamily="65" charset="-120"/>
                <a:cs typeface="微軟正黑體" panose="020B0604030504040204" pitchFamily="34" charset="-120"/>
              </a:rPr>
              <a:t>兩漢通西域、軍事行動與中外文化交流</a:t>
            </a:r>
            <a:r>
              <a:rPr lang="zh-TW" altLang="en-US" kern="100" dirty="0">
                <a:latin typeface="Times New Roman" panose="02020603050405020304" pitchFamily="18" charset="0"/>
                <a:ea typeface="標楷體" panose="03000509000000000000" pitchFamily="65" charset="-120"/>
                <a:cs typeface="微軟正黑體" panose="020B0604030504040204" pitchFamily="34" charset="-120"/>
              </a:rPr>
              <a:t>：</a:t>
            </a:r>
            <a:endParaRPr lang="zh-TW" altLang="zh-TW" sz="1600" kern="100" dirty="0">
              <a:latin typeface="Times New Roman" panose="02020603050405020304" pitchFamily="18" charset="0"/>
            </a:endParaRPr>
          </a:p>
          <a:p>
            <a:pPr>
              <a:spcAft>
                <a:spcPts val="0"/>
              </a:spcAft>
              <a:tabLst>
                <a:tab pos="1849755" algn="l"/>
              </a:tabLst>
            </a:pPr>
            <a:r>
              <a:rPr lang="en-US" altLang="zh-TW" kern="100" dirty="0">
                <a:latin typeface="Times New Roman" panose="02020603050405020304" pitchFamily="18" charset="0"/>
                <a:ea typeface="標楷體" panose="03000509000000000000" pitchFamily="65" charset="-120"/>
              </a:rPr>
              <a:t>Han China and the West Regions: Military Operations and Cultural Exchange:</a:t>
            </a:r>
            <a:endParaRPr lang="zh-TW" altLang="zh-TW" sz="1600" kern="100" dirty="0">
              <a:latin typeface="Times New Roman" panose="02020603050405020304" pitchFamily="18" charset="0"/>
            </a:endParaRPr>
          </a:p>
          <a:p>
            <a:pPr>
              <a:spcBef>
                <a:spcPct val="0"/>
              </a:spcBef>
            </a:pPr>
            <a:r>
              <a:rPr lang="en-US" altLang="zh-TW" dirty="0">
                <a:hlinkClick r:id="rId2"/>
              </a:rPr>
              <a:t>https://www.sutori.com/story/liang-han-tong-xi-yu-jun-shi-xing-dong-yu-zhong-wai-wen-hua-jiao-liu-han-china--5jKGtbr3ivxf3UmFixXeWM15</a:t>
            </a:r>
            <a:endParaRPr lang="en-US" altLang="zh-TW" dirty="0"/>
          </a:p>
          <a:p>
            <a:pPr>
              <a:spcBef>
                <a:spcPct val="0"/>
              </a:spcBef>
              <a:buFontTx/>
              <a:buNone/>
            </a:pPr>
            <a:endParaRPr lang="en-US" altLang="zh-HK" dirty="0">
              <a:latin typeface="Times New Roman" panose="02020603050405020304" pitchFamily="18" charset="0"/>
            </a:endParaRPr>
          </a:p>
          <a:p>
            <a:pPr>
              <a:spcBef>
                <a:spcPct val="0"/>
              </a:spcBef>
              <a:buFontTx/>
              <a:buNone/>
            </a:pPr>
            <a:r>
              <a:rPr lang="zh-TW" altLang="en-US" dirty="0">
                <a:latin typeface="標楷體" panose="03000509000000000000" pitchFamily="65" charset="-120"/>
                <a:ea typeface="標楷體" panose="03000509000000000000" pitchFamily="65" charset="-120"/>
              </a:rPr>
              <a:t>二維碼：</a:t>
            </a:r>
            <a:endParaRPr lang="en-US" altLang="zh-TW" dirty="0">
              <a:latin typeface="標楷體" panose="03000509000000000000" pitchFamily="65" charset="-120"/>
              <a:ea typeface="標楷體" panose="03000509000000000000" pitchFamily="65" charset="-120"/>
            </a:endParaRPr>
          </a:p>
          <a:p>
            <a:pPr>
              <a:spcBef>
                <a:spcPct val="0"/>
              </a:spcBef>
              <a:buFontTx/>
              <a:buNone/>
            </a:pPr>
            <a:r>
              <a:rPr lang="en-US" altLang="zh-TW" dirty="0">
                <a:latin typeface="Times New Roman" panose="02020603050405020304" pitchFamily="18" charset="0"/>
              </a:rPr>
              <a:t>QR code</a:t>
            </a:r>
            <a:r>
              <a:rPr lang="zh-HK" altLang="en-US" dirty="0">
                <a:solidFill>
                  <a:srgbClr val="000000"/>
                </a:solidFill>
                <a:latin typeface="Times New Roman" panose="02020603050405020304" pitchFamily="18" charset="0"/>
              </a:rPr>
              <a:t> ：</a:t>
            </a:r>
            <a:endParaRPr lang="en-US" altLang="zh-HK" dirty="0">
              <a:solidFill>
                <a:srgbClr val="000000"/>
              </a:solidFill>
              <a:latin typeface="Times New Roman" panose="02020603050405020304" pitchFamily="18" charset="0"/>
            </a:endParaRPr>
          </a:p>
          <a:p>
            <a:pPr>
              <a:spcBef>
                <a:spcPct val="0"/>
              </a:spcBef>
              <a:buFontTx/>
              <a:buNone/>
            </a:pPr>
            <a:endParaRPr lang="en-US" altLang="zh-HK" dirty="0">
              <a:latin typeface="Times New Roman" panose="02020603050405020304" pitchFamily="18" charset="0"/>
            </a:endParaRPr>
          </a:p>
          <a:p>
            <a:pPr>
              <a:spcBef>
                <a:spcPct val="0"/>
              </a:spcBef>
              <a:buFontTx/>
              <a:buNone/>
            </a:pPr>
            <a:endParaRPr lang="en-US" altLang="zh-HK" dirty="0">
              <a:latin typeface="Times New Roman" panose="02020603050405020304" pitchFamily="18" charset="0"/>
            </a:endParaRPr>
          </a:p>
          <a:p>
            <a:pPr>
              <a:spcBef>
                <a:spcPct val="0"/>
              </a:spcBef>
              <a:buFontTx/>
              <a:buNone/>
            </a:pPr>
            <a:endParaRPr lang="en-US" altLang="zh-HK" dirty="0">
              <a:latin typeface="Times New Roman" panose="02020603050405020304" pitchFamily="18" charset="0"/>
            </a:endParaRPr>
          </a:p>
          <a:p>
            <a:pPr>
              <a:spcBef>
                <a:spcPct val="0"/>
              </a:spcBef>
              <a:buFontTx/>
              <a:buNone/>
            </a:pPr>
            <a:endParaRPr lang="en-US" altLang="zh-HK" dirty="0">
              <a:latin typeface="Times New Roman" panose="02020603050405020304" pitchFamily="18" charset="0"/>
            </a:endParaRPr>
          </a:p>
          <a:p>
            <a:pPr>
              <a:spcBef>
                <a:spcPct val="0"/>
              </a:spcBef>
              <a:buFontTx/>
              <a:buNone/>
            </a:pPr>
            <a:endParaRPr lang="en-US" altLang="zh-HK" dirty="0">
              <a:latin typeface="Times New Roman" panose="02020603050405020304" pitchFamily="18" charset="0"/>
            </a:endParaRPr>
          </a:p>
          <a:p>
            <a:pPr>
              <a:spcBef>
                <a:spcPct val="0"/>
              </a:spcBef>
              <a:buFontTx/>
              <a:buNone/>
            </a:pPr>
            <a:endParaRPr lang="en-US" altLang="zh-HK" dirty="0">
              <a:latin typeface="Times New Roman" panose="02020603050405020304" pitchFamily="18" charset="0"/>
            </a:endParaRPr>
          </a:p>
          <a:p>
            <a:pPr>
              <a:spcBef>
                <a:spcPct val="0"/>
              </a:spcBef>
              <a:buFontTx/>
              <a:buNone/>
            </a:pPr>
            <a:endParaRPr lang="en-US" altLang="zh-HK" dirty="0">
              <a:latin typeface="Times New Roman" panose="02020603050405020304" pitchFamily="18" charset="0"/>
            </a:endParaRPr>
          </a:p>
          <a:p>
            <a:pPr>
              <a:spcBef>
                <a:spcPct val="0"/>
              </a:spcBef>
              <a:buFontTx/>
              <a:buNone/>
            </a:pPr>
            <a:r>
              <a:rPr lang="zh-TW" altLang="en-US" dirty="0" smtClean="0">
                <a:latin typeface="標楷體" panose="03000509000000000000" pitchFamily="65" charset="-120"/>
                <a:ea typeface="標楷體" panose="03000509000000000000" pitchFamily="65" charset="-120"/>
              </a:rPr>
              <a:t>發佈日期</a:t>
            </a:r>
            <a:r>
              <a:rPr lang="zh-TW" altLang="en-US" dirty="0" smtClean="0">
                <a:latin typeface="Times New Roman" panose="02020603050405020304" pitchFamily="18" charset="0"/>
              </a:rPr>
              <a:t>：</a:t>
            </a:r>
            <a:endParaRPr lang="en-US" altLang="zh-TW" dirty="0">
              <a:latin typeface="Times New Roman" panose="02020603050405020304" pitchFamily="18" charset="0"/>
            </a:endParaRPr>
          </a:p>
          <a:p>
            <a:pPr>
              <a:spcBef>
                <a:spcPct val="0"/>
              </a:spcBef>
              <a:buFontTx/>
              <a:buNone/>
            </a:pPr>
            <a:r>
              <a:rPr lang="en-US" altLang="zh-TW" dirty="0" smtClean="0">
                <a:latin typeface="Times New Roman" panose="02020603050405020304" pitchFamily="18" charset="0"/>
                <a:cs typeface="Times New Roman" panose="02020603050405020304" pitchFamily="18" charset="0"/>
              </a:rPr>
              <a:t>Date of issue:</a:t>
            </a:r>
          </a:p>
          <a:p>
            <a:pPr>
              <a:spcBef>
                <a:spcPct val="0"/>
              </a:spcBef>
              <a:buFontTx/>
              <a:buNone/>
            </a:pPr>
            <a:r>
              <a:rPr lang="en-US" altLang="zh-HK" dirty="0" smtClean="0">
                <a:latin typeface="Times New Roman" panose="02020603050405020304" pitchFamily="18" charset="0"/>
                <a:cs typeface="Times New Roman" panose="02020603050405020304" pitchFamily="18" charset="0"/>
              </a:rPr>
              <a:t>23/4/2021</a:t>
            </a:r>
            <a:endParaRPr lang="en-US" altLang="zh-HK"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98765" y="3519314"/>
            <a:ext cx="1819275" cy="1781175"/>
          </a:xfrm>
          <a:prstGeom prst="rect">
            <a:avLst/>
          </a:prstGeom>
        </p:spPr>
      </p:pic>
    </p:spTree>
    <p:extLst>
      <p:ext uri="{BB962C8B-B14F-4D97-AF65-F5344CB8AC3E}">
        <p14:creationId xmlns:p14="http://schemas.microsoft.com/office/powerpoint/2010/main" val="1306284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1"/>
            <a:ext cx="10820400" cy="4401205"/>
          </a:xfrm>
          <a:prstGeom prst="rect">
            <a:avLst/>
          </a:prstGeom>
        </p:spPr>
        <p:txBody>
          <a:bodyPr wrap="square">
            <a:spAutoFit/>
          </a:bodyPr>
          <a:lstStyle/>
          <a:p>
            <a:r>
              <a:rPr lang="zh-HK" altLang="zh-TW" sz="4800" dirty="0">
                <a:latin typeface="Adobe 繁黑體 Std B" pitchFamily="34" charset="-128"/>
                <a:ea typeface="Adobe 繁黑體 Std B" pitchFamily="34" charset="-128"/>
                <a:cs typeface="+mj-cs"/>
              </a:rPr>
              <a:t>概要</a:t>
            </a:r>
            <a:endParaRPr lang="en-US" altLang="zh-HK" sz="4800" dirty="0">
              <a:latin typeface="Adobe 繁黑體 Std B" pitchFamily="34" charset="-128"/>
              <a:ea typeface="Adobe 繁黑體 Std B" pitchFamily="34" charset="-128"/>
              <a:cs typeface="+mj-cs"/>
            </a:endParaRPr>
          </a:p>
          <a:p>
            <a:endParaRPr lang="en-US" altLang="zh-HK" sz="3200" dirty="0">
              <a:latin typeface="Adobe 繁黑體 Std B" pitchFamily="34" charset="-128"/>
              <a:ea typeface="Adobe 繁黑體 Std B" pitchFamily="34" charset="-128"/>
              <a:cs typeface="+mj-cs"/>
            </a:endParaRPr>
          </a:p>
          <a:p>
            <a:pPr marL="742950" indent="-742950">
              <a:buFont typeface="+mj-lt"/>
              <a:buAutoNum type="arabicPeriod"/>
            </a:pPr>
            <a:r>
              <a:rPr lang="zh-HK" altLang="zh-TW" sz="4000" kern="100" dirty="0">
                <a:latin typeface="微軟正黑體" panose="020B0604030504040204" pitchFamily="34" charset="-120"/>
                <a:ea typeface="微軟正黑體" panose="020B0604030504040204" pitchFamily="34" charset="-120"/>
              </a:rPr>
              <a:t>從張騫通西域的歷史，了解絲綢之路的形成，以及中外文化的交流。</a:t>
            </a:r>
            <a:endParaRPr lang="en-US" altLang="zh-HK" sz="4000" kern="100" dirty="0">
              <a:latin typeface="微軟正黑體" panose="020B0604030504040204" pitchFamily="34" charset="-120"/>
              <a:ea typeface="微軟正黑體" panose="020B0604030504040204" pitchFamily="34" charset="-120"/>
            </a:endParaRPr>
          </a:p>
          <a:p>
            <a:endParaRPr lang="en-US" altLang="zh-HK" sz="3200" kern="100" dirty="0">
              <a:latin typeface="微軟正黑體" panose="020B0604030504040204" pitchFamily="34" charset="-120"/>
              <a:ea typeface="微軟正黑體" panose="020B0604030504040204" pitchFamily="34" charset="-120"/>
            </a:endParaRPr>
          </a:p>
          <a:p>
            <a:pPr marL="742950" indent="-742950">
              <a:buFont typeface="+mj-lt"/>
              <a:buAutoNum type="arabicPeriod"/>
            </a:pPr>
            <a:r>
              <a:rPr lang="zh-TW" altLang="zh-TW" sz="4000" kern="100" dirty="0">
                <a:latin typeface="微軟正黑體" panose="020B0604030504040204" pitchFamily="34" charset="-120"/>
                <a:ea typeface="微軟正黑體" panose="020B0604030504040204" pitchFamily="34" charset="-120"/>
              </a:rPr>
              <a:t>從兩漢軍事擴張，認識漢帝國大一統政權的形成過程。</a:t>
            </a:r>
            <a:endParaRPr lang="zh-TW" altLang="en-US" sz="4000" kern="1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29134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9834" y="152401"/>
            <a:ext cx="2677336" cy="769441"/>
          </a:xfrm>
          <a:prstGeom prst="rect">
            <a:avLst/>
          </a:prstGeom>
        </p:spPr>
        <p:txBody>
          <a:bodyPr wrap="none">
            <a:spAutoFit/>
          </a:bodyPr>
          <a:lstStyle/>
          <a:p>
            <a:r>
              <a:rPr kumimoji="1" lang="en-US" altLang="zh-TW" sz="4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Key Points</a:t>
            </a:r>
            <a:endParaRPr kumimoji="1" lang="zh-TW" altLang="en-US" sz="4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Rectangle 2"/>
          <p:cNvSpPr/>
          <p:nvPr/>
        </p:nvSpPr>
        <p:spPr>
          <a:xfrm>
            <a:off x="914400" y="1600200"/>
            <a:ext cx="10744200" cy="3416320"/>
          </a:xfrm>
          <a:prstGeom prst="rect">
            <a:avLst/>
          </a:prstGeom>
        </p:spPr>
        <p:txBody>
          <a:bodyPr wrap="square">
            <a:spAutoFit/>
          </a:bodyPr>
          <a:lstStyle/>
          <a:p>
            <a:pPr marL="742950" indent="-742950">
              <a:buFont typeface="+mj-lt"/>
              <a:buAutoNum type="arabicPeriod"/>
            </a:pPr>
            <a:r>
              <a:rPr kumimoji="1" lang="en-US" altLang="zh-TW"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From the history of Zhang Qian, understand the journey through the Western Regions, the origins of the Silk Road, and Sino-foreign cultural exchange.</a:t>
            </a:r>
          </a:p>
          <a:p>
            <a:pPr marL="742950" indent="-742950">
              <a:buFont typeface="+mj-lt"/>
              <a:buAutoNum type="arabicPeriod"/>
            </a:pPr>
            <a:r>
              <a:rPr kumimoji="1" lang="en-US" altLang="zh-TW"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From the military expansion of Western and Eastern Han, understand the political process of the unification of the Han empire.</a:t>
            </a:r>
            <a:endParaRPr kumimoji="1" lang="zh-TW" altLang="en-US" sz="3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28362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381" y="1001614"/>
            <a:ext cx="5890419" cy="1200329"/>
          </a:xfrm>
          <a:prstGeom prst="rect">
            <a:avLst/>
          </a:prstGeom>
          <a:noFill/>
        </p:spPr>
        <p:txBody>
          <a:bodyPr wrap="square" rtlCol="0">
            <a:spAutoFit/>
          </a:bodyPr>
          <a:lstStyle/>
          <a:p>
            <a:r>
              <a:rPr lang="en-US" dirty="0"/>
              <a:t>1968</a:t>
            </a:r>
            <a:r>
              <a:rPr lang="zh-CN" altLang="en-US" dirty="0"/>
              <a:t>年，考古學家在河北省發現西漢中山靖王劉勝（公元前</a:t>
            </a:r>
            <a:r>
              <a:rPr lang="en-US" altLang="zh-CN" dirty="0"/>
              <a:t>113</a:t>
            </a:r>
            <a:r>
              <a:rPr lang="zh-CN" altLang="en-US" dirty="0"/>
              <a:t>年死）及其夫人竇氏的墓，其中的陪葬品有兩件銅製油燈，均是以銅俑托燈，但一個銅俑是漢人，一個是匈奴人，</a:t>
            </a:r>
            <a:r>
              <a:rPr lang="zh-TW" altLang="en-US" dirty="0">
                <a:latin typeface="SimSun" panose="02010600030101010101" pitchFamily="2" charset="-122"/>
                <a:ea typeface="SimSun" panose="02010600030101010101" pitchFamily="2" charset="-122"/>
              </a:rPr>
              <a:t>請</a:t>
            </a:r>
            <a:r>
              <a:rPr lang="zh-CN" altLang="en-US" dirty="0"/>
              <a:t>分辨。</a:t>
            </a:r>
            <a:endParaRPr lang="en-US" altLang="zh-CN"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1" y="3011408"/>
            <a:ext cx="2728119" cy="3309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18" y="2925595"/>
            <a:ext cx="2744467"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19201"/>
            <a:ext cx="2895600" cy="395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1" y="4088606"/>
            <a:ext cx="4328319" cy="270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8762" y="6043592"/>
            <a:ext cx="2286000" cy="276999"/>
          </a:xfrm>
          <a:prstGeom prst="rect">
            <a:avLst/>
          </a:prstGeom>
          <a:noFill/>
        </p:spPr>
        <p:txBody>
          <a:bodyPr wrap="square" rtlCol="0">
            <a:spAutoFit/>
          </a:bodyPr>
          <a:lstStyle/>
          <a:p>
            <a:r>
              <a:rPr lang="zh-CN" altLang="en-US" sz="1200" dirty="0"/>
              <a:t>長信宮燈（河北博物院藏）</a:t>
            </a:r>
            <a:endParaRPr lang="en-US" sz="1200" dirty="0"/>
          </a:p>
        </p:txBody>
      </p:sp>
      <p:sp>
        <p:nvSpPr>
          <p:cNvPr id="12" name="TextBox 11"/>
          <p:cNvSpPr txBox="1"/>
          <p:nvPr/>
        </p:nvSpPr>
        <p:spPr>
          <a:xfrm>
            <a:off x="6172200" y="5187741"/>
            <a:ext cx="2286000" cy="276999"/>
          </a:xfrm>
          <a:prstGeom prst="rect">
            <a:avLst/>
          </a:prstGeom>
          <a:noFill/>
        </p:spPr>
        <p:txBody>
          <a:bodyPr wrap="square" rtlCol="0">
            <a:spAutoFit/>
          </a:bodyPr>
          <a:lstStyle/>
          <a:p>
            <a:r>
              <a:rPr lang="zh-CN" altLang="en-US" sz="1200" dirty="0"/>
              <a:t>當戶銅燈（河北博物院藏）</a:t>
            </a:r>
            <a:endParaRPr lang="en-US" sz="1200" dirty="0"/>
          </a:p>
        </p:txBody>
      </p:sp>
      <p:sp>
        <p:nvSpPr>
          <p:cNvPr id="5" name="TextBox 4"/>
          <p:cNvSpPr txBox="1"/>
          <p:nvPr/>
        </p:nvSpPr>
        <p:spPr>
          <a:xfrm>
            <a:off x="2927632" y="2818337"/>
            <a:ext cx="245348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a:t>這是：漢人</a:t>
            </a:r>
            <a:r>
              <a:rPr lang="en-US" altLang="zh-CN" dirty="0"/>
              <a:t>/</a:t>
            </a:r>
            <a:r>
              <a:rPr lang="zh-CN" altLang="en-US" dirty="0"/>
              <a:t>匈奴人</a:t>
            </a:r>
            <a:endParaRPr lang="en-US" dirty="0"/>
          </a:p>
        </p:txBody>
      </p:sp>
      <p:sp>
        <p:nvSpPr>
          <p:cNvPr id="15" name="TextBox 14"/>
          <p:cNvSpPr txBox="1"/>
          <p:nvPr/>
        </p:nvSpPr>
        <p:spPr>
          <a:xfrm>
            <a:off x="7696201" y="873022"/>
            <a:ext cx="245348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a:t>這是：漢人</a:t>
            </a:r>
            <a:r>
              <a:rPr lang="en-US" altLang="zh-CN" dirty="0"/>
              <a:t>/</a:t>
            </a:r>
            <a:r>
              <a:rPr lang="zh-CN" altLang="en-US" dirty="0"/>
              <a:t>匈奴人</a:t>
            </a:r>
            <a:endParaRPr lang="en-US" dirty="0"/>
          </a:p>
        </p:txBody>
      </p:sp>
      <p:sp>
        <p:nvSpPr>
          <p:cNvPr id="6" name="TextBox 5"/>
          <p:cNvSpPr txBox="1"/>
          <p:nvPr/>
        </p:nvSpPr>
        <p:spPr>
          <a:xfrm>
            <a:off x="76200" y="538698"/>
            <a:ext cx="3967956" cy="523220"/>
          </a:xfrm>
          <a:prstGeom prst="rect">
            <a:avLst/>
          </a:prstGeom>
          <a:noFill/>
        </p:spPr>
        <p:txBody>
          <a:bodyPr wrap="square" rtlCol="0">
            <a:spAutoFit/>
          </a:bodyPr>
          <a:lstStyle/>
          <a:p>
            <a:r>
              <a:rPr lang="en-US" altLang="zh-TW"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1.</a:t>
            </a:r>
            <a:r>
              <a:rPr lang="zh-CN" alt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匈奴人和漢人的分別</a:t>
            </a:r>
            <a:endParaRPr lang="en-US" sz="2800"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13" name="TextBox 5"/>
          <p:cNvSpPr txBox="1"/>
          <p:nvPr/>
        </p:nvSpPr>
        <p:spPr>
          <a:xfrm>
            <a:off x="76200" y="15478"/>
            <a:ext cx="3429000" cy="523220"/>
          </a:xfrm>
          <a:prstGeom prst="rect">
            <a:avLst/>
          </a:prstGeom>
          <a:noFill/>
        </p:spPr>
        <p:txBody>
          <a:bodyPr wrap="square" rtlCol="0">
            <a:spAutoFit/>
          </a:bodyPr>
          <a:lstStyle/>
          <a:p>
            <a:r>
              <a:rPr lang="zh-TW" altLang="en-US" sz="2800" b="1"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一、認識</a:t>
            </a:r>
            <a:r>
              <a:rPr lang="zh-CN" altLang="en-US" sz="2800" b="1"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rPr>
              <a:t>匈奴</a:t>
            </a:r>
            <a:endParaRPr lang="en-US" sz="2800" b="1" dirty="0">
              <a:solidFill>
                <a:schemeClr val="accent1"/>
              </a:solidFill>
              <a:latin typeface="文鼎火柴體" panose="020B0609010101010101" pitchFamily="49" charset="-120"/>
              <a:ea typeface="文鼎火柴體" panose="020B0609010101010101" pitchFamily="49" charset="-120"/>
              <a:cs typeface="文鼎火柴體" panose="020B0609010101010101" pitchFamily="49" charset="-120"/>
            </a:endParaRPr>
          </a:p>
        </p:txBody>
      </p:sp>
      <p:sp>
        <p:nvSpPr>
          <p:cNvPr id="9" name="文字方塊 8"/>
          <p:cNvSpPr txBox="1"/>
          <p:nvPr/>
        </p:nvSpPr>
        <p:spPr>
          <a:xfrm>
            <a:off x="42334" y="2165021"/>
            <a:ext cx="5202117" cy="369332"/>
          </a:xfrm>
          <a:prstGeom prst="rect">
            <a:avLst/>
          </a:prstGeom>
          <a:noFill/>
          <a:ln>
            <a:solidFill>
              <a:srgbClr val="C00000"/>
            </a:solidFill>
          </a:ln>
        </p:spPr>
        <p:txBody>
          <a:bodyPr wrap="square" rtlCol="0">
            <a:spAutoFit/>
          </a:bodyPr>
          <a:lstStyle/>
          <a:p>
            <a:r>
              <a:rPr lang="zh-TW" altLang="en-US" dirty="0">
                <a:latin typeface="SimSun" panose="02010600030101010101" pitchFamily="2" charset="-122"/>
                <a:ea typeface="SimSun" panose="02010600030101010101" pitchFamily="2" charset="-122"/>
              </a:rPr>
              <a:t>想一想</a:t>
            </a:r>
            <a:r>
              <a:rPr lang="zh-CN" altLang="en-US" dirty="0"/>
              <a:t>：</a:t>
            </a:r>
            <a:r>
              <a:rPr lang="zh-TW" altLang="en-US" dirty="0">
                <a:latin typeface="SimSun" panose="02010600030101010101" pitchFamily="2" charset="-122"/>
                <a:ea typeface="SimSun" panose="02010600030101010101" pitchFamily="2" charset="-122"/>
              </a:rPr>
              <a:t>漢人與匈奴人在服飾上有什麼差別？</a:t>
            </a:r>
            <a:endParaRPr lang="zh-HK" altLang="en-US" dirty="0"/>
          </a:p>
        </p:txBody>
      </p:sp>
      <p:cxnSp>
        <p:nvCxnSpPr>
          <p:cNvPr id="10" name="Straight Connector 9"/>
          <p:cNvCxnSpPr/>
          <p:nvPr/>
        </p:nvCxnSpPr>
        <p:spPr>
          <a:xfrm>
            <a:off x="4267200" y="3011407"/>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00" y="1042910"/>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6200" y="2502634"/>
            <a:ext cx="4801314" cy="369332"/>
          </a:xfrm>
          <a:prstGeom prst="rect">
            <a:avLst/>
          </a:prstGeom>
        </p:spPr>
        <p:txBody>
          <a:bodyPr wrap="none">
            <a:spAutoFit/>
          </a:bodyPr>
          <a:lstStyle/>
          <a:p>
            <a:r>
              <a:rPr lang="zh-CN" altLang="en-US" dirty="0">
                <a:solidFill>
                  <a:srgbClr val="FF0000"/>
                </a:solidFill>
              </a:rPr>
              <a:t>（</a:t>
            </a:r>
            <a:r>
              <a:rPr lang="zh-TW" altLang="en-US" dirty="0">
                <a:solidFill>
                  <a:srgbClr val="FF0000"/>
                </a:solidFill>
                <a:latin typeface="SimSun" panose="02010600030101010101" pitchFamily="2" charset="-122"/>
                <a:ea typeface="SimSun" panose="02010600030101010101" pitchFamily="2" charset="-122"/>
              </a:rPr>
              <a:t>答案：</a:t>
            </a:r>
            <a:r>
              <a:rPr lang="zh-CN" altLang="en-US" dirty="0">
                <a:solidFill>
                  <a:srgbClr val="FF0000"/>
                </a:solidFill>
              </a:rPr>
              <a:t>匈奴人服裝比較輕便，方便騎馬。）</a:t>
            </a:r>
            <a:endParaRPr lang="zh-HK" altLang="en-US" dirty="0"/>
          </a:p>
        </p:txBody>
      </p:sp>
    </p:spTree>
    <p:extLst>
      <p:ext uri="{BB962C8B-B14F-4D97-AF65-F5344CB8AC3E}">
        <p14:creationId xmlns:p14="http://schemas.microsoft.com/office/powerpoint/2010/main" val="410592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381" y="1001614"/>
            <a:ext cx="5890419" cy="1169551"/>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In 1968, archaeologists at Hebei province discovered the two graves of </a:t>
            </a:r>
            <a:r>
              <a:rPr lang="en-US" altLang="zh-CN" sz="1400" dirty="0">
                <a:latin typeface="Times New Roman" panose="02020603050405020304" pitchFamily="18" charset="0"/>
                <a:cs typeface="Times New Roman" panose="02020603050405020304" pitchFamily="18" charset="0"/>
              </a:rPr>
              <a:t>the </a:t>
            </a:r>
            <a:r>
              <a:rPr lang="en-US" sz="1400" dirty="0">
                <a:latin typeface="Times New Roman" panose="02020603050405020304" pitchFamily="18" charset="0"/>
                <a:cs typeface="Times New Roman" panose="02020603050405020304" pitchFamily="18" charset="0"/>
              </a:rPr>
              <a:t>Prince of Zhongshan during the Western Han, Liu Sheng (died in </a:t>
            </a:r>
            <a:r>
              <a:rPr lang="en-US" altLang="zh-CN" sz="1400" dirty="0">
                <a:latin typeface="Times New Roman" panose="02020603050405020304" pitchFamily="18" charset="0"/>
                <a:cs typeface="Times New Roman" panose="02020603050405020304" pitchFamily="18" charset="0"/>
              </a:rPr>
              <a:t>113</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B.C.),</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and</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his</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wife</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Lady</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Dou. Two copper oil lanterns were among the funerary items. Both were copper figurines holding lanterns. However, one copper figurine was a Han person while the other was a Hun. Please differentiate the two. </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600" y="2863393"/>
            <a:ext cx="2728119" cy="3309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1801" y="3101260"/>
            <a:ext cx="2744467"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19201"/>
            <a:ext cx="2895600" cy="395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801" y="4088606"/>
            <a:ext cx="4328319" cy="2708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3517" y="6169645"/>
            <a:ext cx="2286000" cy="461665"/>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Copper lantern (Hebei Museum Collection</a:t>
            </a:r>
            <a:r>
              <a:rPr lang="zh-CN" altLang="en-US"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172200" y="5187741"/>
            <a:ext cx="2286000" cy="461665"/>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Copper lantern (Hebei Museum Collection)</a:t>
            </a:r>
            <a:endParaRPr lang="en-US" sz="1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986882" y="2905841"/>
            <a:ext cx="245348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latin typeface="Times New Roman" panose="02020603050405020304" pitchFamily="18" charset="0"/>
                <a:cs typeface="Times New Roman" panose="02020603050405020304" pitchFamily="18" charset="0"/>
              </a:rPr>
              <a:t>This is: Han/Hun</a:t>
            </a:r>
            <a:endParaRPr lang="en-US"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696201" y="873022"/>
            <a:ext cx="245348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a:latin typeface="Times New Roman" panose="02020603050405020304" pitchFamily="18" charset="0"/>
                <a:cs typeface="Times New Roman" panose="02020603050405020304" pitchFamily="18" charset="0"/>
              </a:rPr>
              <a:t>This is: Han/ Hun</a:t>
            </a:r>
            <a:endParaRPr lang="en-US" strike="sngStrike"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6200" y="538698"/>
            <a:ext cx="7086600" cy="523220"/>
          </a:xfrm>
          <a:prstGeom prst="rect">
            <a:avLst/>
          </a:prstGeom>
          <a:noFill/>
        </p:spPr>
        <p:txBody>
          <a:bodyPr wrap="square" rtlCol="0">
            <a:spAutoFit/>
          </a:bodyPr>
          <a:lstStyle/>
          <a:p>
            <a:r>
              <a:rPr lang="en-US" altLang="zh-TW"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A. The difference between Hun</a:t>
            </a:r>
            <a:r>
              <a:rPr lang="zh-CN" altLang="en-US"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CN"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and</a:t>
            </a:r>
            <a:r>
              <a:rPr lang="zh-CN" altLang="en-US"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CN"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Han</a:t>
            </a:r>
            <a:r>
              <a:rPr lang="zh-CN" altLang="en-US"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CN"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people</a:t>
            </a:r>
            <a:endParaRPr lang="en-US" sz="2800"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13" name="TextBox 5"/>
          <p:cNvSpPr txBox="1"/>
          <p:nvPr/>
        </p:nvSpPr>
        <p:spPr>
          <a:xfrm>
            <a:off x="76200" y="15478"/>
            <a:ext cx="6705600" cy="523220"/>
          </a:xfrm>
          <a:prstGeom prst="rect">
            <a:avLst/>
          </a:prstGeom>
          <a:noFill/>
        </p:spPr>
        <p:txBody>
          <a:bodyPr wrap="square" rtlCol="0">
            <a:spAutoFit/>
          </a:bodyPr>
          <a:lstStyle/>
          <a:p>
            <a:r>
              <a:rPr lang="en-US" altLang="zh-TW" sz="2800" b="1"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1.</a:t>
            </a:r>
            <a:r>
              <a:rPr lang="zh-TW" altLang="en-US" sz="2800" b="1"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TW" sz="2800" b="1"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Understanding</a:t>
            </a:r>
            <a:r>
              <a:rPr lang="zh-TW" altLang="en-US" sz="2800" b="1"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TW" sz="2800" b="1"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the</a:t>
            </a:r>
            <a:r>
              <a:rPr lang="zh-TW" altLang="en-US" sz="2800" b="1"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 </a:t>
            </a:r>
            <a:r>
              <a:rPr lang="en-US" altLang="zh-TW" sz="2800" b="1"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rPr>
              <a:t>Huns</a:t>
            </a:r>
            <a:endParaRPr lang="en-US" sz="2800" b="1" dirty="0">
              <a:solidFill>
                <a:schemeClr val="accent1"/>
              </a:solidFill>
              <a:latin typeface="Times New Roman" panose="02020603050405020304" pitchFamily="18" charset="0"/>
              <a:ea typeface="文鼎火柴體" panose="020B0609010101010101" pitchFamily="49" charset="-120"/>
              <a:cs typeface="Times New Roman" panose="02020603050405020304" pitchFamily="18" charset="0"/>
            </a:endParaRPr>
          </a:p>
        </p:txBody>
      </p:sp>
      <p:sp>
        <p:nvSpPr>
          <p:cNvPr id="7" name="文字方塊 6"/>
          <p:cNvSpPr txBox="1"/>
          <p:nvPr/>
        </p:nvSpPr>
        <p:spPr>
          <a:xfrm>
            <a:off x="148746" y="2152263"/>
            <a:ext cx="5994926" cy="307777"/>
          </a:xfrm>
          <a:prstGeom prst="rect">
            <a:avLst/>
          </a:prstGeom>
          <a:noFill/>
          <a:ln>
            <a:solidFill>
              <a:srgbClr val="C00000"/>
            </a:solidFill>
          </a:ln>
        </p:spPr>
        <p:txBody>
          <a:bodyPr wrap="square" rtlCol="0">
            <a:spAutoFit/>
          </a:bodyPr>
          <a:lstStyle/>
          <a:p>
            <a:r>
              <a:rPr lang="en-US" altLang="zh-TW" sz="1400" dirty="0">
                <a:latin typeface="Times New Roman" panose="02020603050405020304" pitchFamily="18" charset="0"/>
                <a:ea typeface="SimSun" panose="02010600030101010101" pitchFamily="2" charset="-122"/>
                <a:cs typeface="Times New Roman" panose="02020603050405020304" pitchFamily="18" charset="0"/>
              </a:rPr>
              <a:t>Think: What is the difference between Han and Hun clothing?</a:t>
            </a:r>
          </a:p>
        </p:txBody>
      </p:sp>
      <p:cxnSp>
        <p:nvCxnSpPr>
          <p:cNvPr id="9" name="Straight Connector 8"/>
          <p:cNvCxnSpPr/>
          <p:nvPr/>
        </p:nvCxnSpPr>
        <p:spPr>
          <a:xfrm>
            <a:off x="4267200" y="3101260"/>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541940" y="1056243"/>
            <a:ext cx="381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3548" y="2393848"/>
            <a:ext cx="6080125" cy="523220"/>
          </a:xfrm>
          <a:prstGeom prst="rect">
            <a:avLst/>
          </a:prstGeom>
        </p:spPr>
        <p:txBody>
          <a:bodyPr>
            <a:spAutoFit/>
          </a:bodyPr>
          <a:lstStyle/>
          <a:p>
            <a:r>
              <a:rPr lang="en-US" altLang="zh-CN" sz="1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(Answer: The clothing of the Hun people was lighter and more convenient for </a:t>
            </a:r>
            <a:r>
              <a:rPr lang="en-US" altLang="zh-CN" sz="1400"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horseriding</a:t>
            </a:r>
            <a:r>
              <a:rPr lang="en-US" altLang="zh-CN" sz="140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a:t>
            </a:r>
            <a:endParaRPr lang="en-US" altLang="zh-HK" sz="1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55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5235</Words>
  <Application>Microsoft Office PowerPoint</Application>
  <PresentationFormat>寬螢幕</PresentationFormat>
  <Paragraphs>621</Paragraphs>
  <Slides>56</Slides>
  <Notes>28</Notes>
  <HiddenSlides>0</HiddenSlides>
  <MMClips>0</MMClips>
  <ScaleCrop>false</ScaleCrop>
  <HeadingPairs>
    <vt:vector size="6" baseType="variant">
      <vt:variant>
        <vt:lpstr>使用字型</vt:lpstr>
      </vt:variant>
      <vt:variant>
        <vt:i4>24</vt:i4>
      </vt:variant>
      <vt:variant>
        <vt:lpstr>佈景主題</vt:lpstr>
      </vt:variant>
      <vt:variant>
        <vt:i4>1</vt:i4>
      </vt:variant>
      <vt:variant>
        <vt:lpstr>投影片標題</vt:lpstr>
      </vt:variant>
      <vt:variant>
        <vt:i4>56</vt:i4>
      </vt:variant>
    </vt:vector>
  </HeadingPairs>
  <TitlesOfParts>
    <vt:vector size="81" baseType="lpstr">
      <vt:lpstr>Adobe 繁黑體 Std B</vt:lpstr>
      <vt:lpstr>Aharoni</vt:lpstr>
      <vt:lpstr>等线</vt:lpstr>
      <vt:lpstr>等线 Light</vt:lpstr>
      <vt:lpstr>方正舒体</vt:lpstr>
      <vt:lpstr>隶书</vt:lpstr>
      <vt:lpstr>微软雅黑</vt:lpstr>
      <vt:lpstr>黑体</vt:lpstr>
      <vt:lpstr>SimSun</vt:lpstr>
      <vt:lpstr>华文琥珀</vt:lpstr>
      <vt:lpstr>华文新魏</vt:lpstr>
      <vt:lpstr>文鼎火柴體</vt:lpstr>
      <vt:lpstr>文鼎行楷碑體</vt:lpstr>
      <vt:lpstr>文鼎誰的字體</vt:lpstr>
      <vt:lpstr>微軟正黑體</vt:lpstr>
      <vt:lpstr>新細明體</vt:lpstr>
      <vt:lpstr>新細明體</vt:lpstr>
      <vt:lpstr>標楷體</vt:lpstr>
      <vt:lpstr>標楷體</vt:lpstr>
      <vt:lpstr>Arial</vt:lpstr>
      <vt:lpstr>Calibri</vt:lpstr>
      <vt:lpstr>Calibri Light</vt:lpstr>
      <vt:lpstr>Tahoma</vt:lpstr>
      <vt:lpstr>Times New Roman</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EDB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 Ka-yan</dc:creator>
  <cp:lastModifiedBy>WONG, Ho-ming Eric</cp:lastModifiedBy>
  <cp:revision>17</cp:revision>
  <dcterms:created xsi:type="dcterms:W3CDTF">2021-02-24T01:21:17Z</dcterms:created>
  <dcterms:modified xsi:type="dcterms:W3CDTF">2021-04-23T02:03:18Z</dcterms:modified>
</cp:coreProperties>
</file>